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Agrandir Medium" charset="1" panose="00000600000000000000"/>
      <p:regular r:id="rId42"/>
    </p:embeddedFont>
    <p:embeddedFont>
      <p:font typeface="Poppins" charset="1" panose="00000500000000000000"/>
      <p:regular r:id="rId43"/>
    </p:embeddedFont>
    <p:embeddedFont>
      <p:font typeface="Agrandir Bold" charset="1" panose="00000800000000000000"/>
      <p:regular r:id="rId44"/>
    </p:embeddedFont>
    <p:embeddedFont>
      <p:font typeface="Montserrat" charset="1" panose="00000500000000000000"/>
      <p:regular r:id="rId45"/>
    </p:embeddedFont>
    <p:embeddedFont>
      <p:font typeface="Montserrat Bold" charset="1" panose="00000800000000000000"/>
      <p:regular r:id="rId46"/>
    </p:embeddedFont>
    <p:embeddedFont>
      <p:font typeface="TAN Nightingale" charset="1" panose="00000000000000000000"/>
      <p:regular r:id="rId47"/>
    </p:embeddedFont>
    <p:embeddedFont>
      <p:font typeface="Glacial Indifference" charset="1" panose="00000000000000000000"/>
      <p:regular r:id="rId48"/>
    </p:embeddedFont>
    <p:embeddedFont>
      <p:font typeface="Glacial Indifference Bold" charset="1" panose="00000800000000000000"/>
      <p:regular r:id="rId49"/>
    </p:embeddedFont>
    <p:embeddedFont>
      <p:font typeface="DM Sans Bold" charset="1" panose="00000000000000000000"/>
      <p:regular r:id="rId50"/>
    </p:embeddedFont>
    <p:embeddedFont>
      <p:font typeface="DM Sans" charset="1" panose="00000000000000000000"/>
      <p:regular r:id="rId51"/>
    </p:embeddedFont>
    <p:embeddedFont>
      <p:font typeface="Agrandir" charset="1" panose="00000500000000000000"/>
      <p:regular r:id="rId52"/>
    </p:embeddedFont>
    <p:embeddedFont>
      <p:font typeface="Poppins Bold" charset="1" panose="0000080000000000000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49" Target="fonts/font49.fntdata" Type="http://schemas.openxmlformats.org/officeDocument/2006/relationships/font"/><Relationship Id="rId5" Target="tableStyles.xml" Type="http://schemas.openxmlformats.org/officeDocument/2006/relationships/tableStyles"/><Relationship Id="rId50" Target="fonts/font50.fntdata" Type="http://schemas.openxmlformats.org/officeDocument/2006/relationships/font"/><Relationship Id="rId51" Target="fonts/font51.fntdata" Type="http://schemas.openxmlformats.org/officeDocument/2006/relationships/font"/><Relationship Id="rId52" Target="fonts/font52.fntdata" Type="http://schemas.openxmlformats.org/officeDocument/2006/relationships/font"/><Relationship Id="rId53" Target="fonts/font53.fntdata" Type="http://schemas.openxmlformats.org/officeDocument/2006/relationships/font"/><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15.png" Type="http://schemas.openxmlformats.org/officeDocument/2006/relationships/image"/><Relationship Id="rId4" Target="../media/image1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7.png" Type="http://schemas.openxmlformats.org/officeDocument/2006/relationships/image"/><Relationship Id="rId4" Target="../media/image18.png" Type="http://schemas.openxmlformats.org/officeDocument/2006/relationships/image"/><Relationship Id="rId5" Target="../media/image19.png" Type="http://schemas.openxmlformats.org/officeDocument/2006/relationships/image"/><Relationship Id="rId6" Target="../media/image20.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1.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2.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3.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media/image3.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24.png" Type="http://schemas.openxmlformats.org/officeDocument/2006/relationships/image"/><Relationship Id="rId4" Target="../media/image25.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8.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png" Type="http://schemas.openxmlformats.org/officeDocument/2006/relationships/image"/><Relationship Id="rId2" Target="../media/image5.jpeg" Type="http://schemas.openxmlformats.org/officeDocument/2006/relationships/image"/><Relationship Id="rId3" Target="../media/image24.png" Type="http://schemas.openxmlformats.org/officeDocument/2006/relationships/image"/><Relationship Id="rId4" Target="../media/image28.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9.png" Type="http://schemas.openxmlformats.org/officeDocument/2006/relationships/image"/><Relationship Id="rId8" Target="../media/image30.png" Type="http://schemas.openxmlformats.org/officeDocument/2006/relationships/image"/><Relationship Id="rId9" Target="../media/image31.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2.png" Type="http://schemas.openxmlformats.org/officeDocument/2006/relationships/image"/><Relationship Id="rId11" Target="../media/image33.png" Type="http://schemas.openxmlformats.org/officeDocument/2006/relationships/image"/><Relationship Id="rId12" Target="../media/image34.jpeg" Type="http://schemas.openxmlformats.org/officeDocument/2006/relationships/image"/><Relationship Id="rId13" Target="../media/image35.jpeg" Type="http://schemas.openxmlformats.org/officeDocument/2006/relationships/image"/><Relationship Id="rId14" Target="../media/image36.jpeg" Type="http://schemas.openxmlformats.org/officeDocument/2006/relationships/image"/><Relationship Id="rId15" Target="../media/image37.jpeg" Type="http://schemas.openxmlformats.org/officeDocument/2006/relationships/image"/><Relationship Id="rId16" Target="../media/image38.jpeg" Type="http://schemas.openxmlformats.org/officeDocument/2006/relationships/image"/><Relationship Id="rId17" Target="../media/image39.jpeg" Type="http://schemas.openxmlformats.org/officeDocument/2006/relationships/image"/><Relationship Id="rId2" Target="../media/image5.jpeg" Type="http://schemas.openxmlformats.org/officeDocument/2006/relationships/image"/><Relationship Id="rId3" Target="../media/image24.png" Type="http://schemas.openxmlformats.org/officeDocument/2006/relationships/image"/><Relationship Id="rId4" Target="../media/image28.png" Type="http://schemas.openxmlformats.org/officeDocument/2006/relationships/image"/><Relationship Id="rId5" Target="../media/image26.png" Type="http://schemas.openxmlformats.org/officeDocument/2006/relationships/image"/><Relationship Id="rId6" Target="../media/image27.png" Type="http://schemas.openxmlformats.org/officeDocument/2006/relationships/image"/><Relationship Id="rId7" Target="../media/image29.png" Type="http://schemas.openxmlformats.org/officeDocument/2006/relationships/image"/><Relationship Id="rId8" Target="../media/image30.png" Type="http://schemas.openxmlformats.org/officeDocument/2006/relationships/image"/><Relationship Id="rId9" Target="../media/image31.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7.jpe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5.jpe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0.jpeg" Type="http://schemas.openxmlformats.org/officeDocument/2006/relationships/image"/></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8.png" Type="http://schemas.openxmlformats.org/officeDocument/2006/relationships/image"/><Relationship Id="rId4" Target="../media/image41.png" Type="http://schemas.openxmlformats.org/officeDocument/2006/relationships/image"/><Relationship Id="rId5" Target="../media/image42.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4.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 Id="rId3" Target="https://www.google.com/search?q=XXI&amp;oq=Apa+itu+TIX-ID&amp;gs_lcrp=EgZjaHJvbWUyBggAEEUYOTIICAEQABgWGB4yCAgCEAAYFhgeMggIAxAAGBYYHjIICAQQABgWGB4yCAgFEAAYFhgeMggIBhAAGBYYHjIKCAcQABgKGBYYHjIICAgQABgWGB4yCAgJEAAYFhge0gEIMzI2OGowajeoAgCwAgA&amp;sourceid=chrome&amp;ie=UTF-8&amp;ved=2ahUKEwje4LaUlMyRAxWl2DgGHUaWCvIQgK4QegYIAQgAEAQ" TargetMode="External" Type="http://schemas.openxmlformats.org/officeDocument/2006/relationships/hyperlink"/><Relationship Id="rId4" Target="https://www.google.com/search?q=Cinepolis&amp;oq=Apa+itu+TIX-ID&amp;gs_lcrp=EgZjaHJvbWUyBggAEEUYOTIICAEQABgWGB4yCAgCEAAYFhgeMggIAxAAGBYYHjIICAQQABgWGB4yCAgFEAAYFhgeMggIBhAAGBYYHjIKCAcQABgKGBYYHjIICAgQABgWGB4yCAgJEAAYFhge0gEIMzI2OGowajeoAgCwAgA&amp;sourceid=chrome&amp;ie=UTF-8&amp;ved=2ahUKEwje4LaUlMyRAxWl2DgGHUaWCvIQgK4QegYIAQgAEAU" TargetMode="External" Type="http://schemas.openxmlformats.org/officeDocument/2006/relationships/hyperlink"/><Relationship Id="rId5" Target="../media/image4.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37.jpe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3.jpe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8.png" Type="http://schemas.openxmlformats.org/officeDocument/2006/relationships/image"/><Relationship Id="rId4" Target="../media/image41.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44.jpeg" Type="http://schemas.openxmlformats.org/officeDocument/2006/relationships/image"/><Relationship Id="rId4" Target="../media/image45.jpeg" Type="http://schemas.openxmlformats.org/officeDocument/2006/relationships/image"/><Relationship Id="rId5" Target="../media/image46.jpeg" Type="http://schemas.openxmlformats.org/officeDocument/2006/relationships/image"/><Relationship Id="rId6" Target="../media/image47.jpeg" Type="http://schemas.openxmlformats.org/officeDocument/2006/relationships/image"/><Relationship Id="rId7" Target="../media/image48.jpe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https://docs.google.com/spreadsheets/d/18M9dtb0qJGEegP1J9yj_yJV5qPLS0SFl/edit?usp=sharing&amp;ouid=104870641449836805847&amp;rtpof=true&amp;sd=true" TargetMode="External" Type="http://schemas.openxmlformats.org/officeDocument/2006/relationships/hyperlink"/><Relationship Id="rId4" Target="https://www.figma.com/design/h98qBdgQ1zsj22SYs38t9P/Final-Project---TIX-ID-VIP--Benefits-Clarity?node-id=136-3519&amp;t=hBcaLAMT3RbP97Em-1"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7.jpeg" Type="http://schemas.openxmlformats.org/officeDocument/2006/relationships/image"/><Relationship Id="rId4" Target="../media/image8.jpeg" Type="http://schemas.openxmlformats.org/officeDocument/2006/relationships/image"/><Relationship Id="rId5" Target="../media/image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0.jpeg" Type="http://schemas.openxmlformats.org/officeDocument/2006/relationships/image"/><Relationship Id="rId4" Target="../media/image11.jpeg" Type="http://schemas.openxmlformats.org/officeDocument/2006/relationships/image"/><Relationship Id="rId5" Target="../media/image12.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13.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30000" r="0" b="-30000"/>
            </a:stretch>
          </a:blipFill>
        </p:spPr>
      </p:sp>
      <p:grpSp>
        <p:nvGrpSpPr>
          <p:cNvPr name="Group 3" id="3"/>
          <p:cNvGrpSpPr/>
          <p:nvPr/>
        </p:nvGrpSpPr>
        <p:grpSpPr>
          <a:xfrm rot="0">
            <a:off x="1028700" y="8921475"/>
            <a:ext cx="336825" cy="336825"/>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E00"/>
            </a:solidFill>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771"/>
                </a:lnSpc>
              </a:pPr>
            </a:p>
          </p:txBody>
        </p:sp>
      </p:grpSp>
      <p:sp>
        <p:nvSpPr>
          <p:cNvPr name="TextBox 6" id="6"/>
          <p:cNvSpPr txBox="true"/>
          <p:nvPr/>
        </p:nvSpPr>
        <p:spPr>
          <a:xfrm rot="0">
            <a:off x="2804203" y="2758399"/>
            <a:ext cx="12679594" cy="2150281"/>
          </a:xfrm>
          <a:prstGeom prst="rect">
            <a:avLst/>
          </a:prstGeom>
        </p:spPr>
        <p:txBody>
          <a:bodyPr anchor="t" rtlCol="false" tIns="0" lIns="0" bIns="0" rIns="0">
            <a:spAutoFit/>
          </a:bodyPr>
          <a:lstStyle/>
          <a:p>
            <a:pPr algn="l">
              <a:lnSpc>
                <a:spcPts val="13724"/>
              </a:lnSpc>
            </a:pPr>
            <a:r>
              <a:rPr lang="en-US" sz="12707" b="true">
                <a:solidFill>
                  <a:srgbClr val="FFFFFF"/>
                </a:solidFill>
                <a:latin typeface="Agrandir Medium"/>
                <a:ea typeface="Agrandir Medium"/>
                <a:cs typeface="Agrandir Medium"/>
                <a:sym typeface="Agrandir Medium"/>
              </a:rPr>
              <a:t>FINAL PROJECT</a:t>
            </a:r>
          </a:p>
        </p:txBody>
      </p:sp>
      <p:sp>
        <p:nvSpPr>
          <p:cNvPr name="TextBox 7" id="7"/>
          <p:cNvSpPr txBox="true"/>
          <p:nvPr/>
        </p:nvSpPr>
        <p:spPr>
          <a:xfrm rot="0">
            <a:off x="2804203" y="4064318"/>
            <a:ext cx="11614792" cy="3245208"/>
          </a:xfrm>
          <a:prstGeom prst="rect">
            <a:avLst/>
          </a:prstGeom>
        </p:spPr>
        <p:txBody>
          <a:bodyPr anchor="t" rtlCol="false" tIns="0" lIns="0" bIns="0" rIns="0">
            <a:spAutoFit/>
          </a:bodyPr>
          <a:lstStyle/>
          <a:p>
            <a:pPr algn="l">
              <a:lnSpc>
                <a:spcPts val="20715"/>
              </a:lnSpc>
            </a:pPr>
            <a:r>
              <a:rPr lang="en-US" b="true" sz="19181">
                <a:solidFill>
                  <a:srgbClr val="FFBE00"/>
                </a:solidFill>
                <a:latin typeface="Agrandir Medium"/>
                <a:ea typeface="Agrandir Medium"/>
                <a:cs typeface="Agrandir Medium"/>
                <a:sym typeface="Agrandir Medium"/>
              </a:rPr>
              <a:t>UIUXGD</a:t>
            </a:r>
          </a:p>
        </p:txBody>
      </p:sp>
      <p:sp>
        <p:nvSpPr>
          <p:cNvPr name="TextBox 8" id="8"/>
          <p:cNvSpPr txBox="true"/>
          <p:nvPr/>
        </p:nvSpPr>
        <p:spPr>
          <a:xfrm rot="0">
            <a:off x="12545805" y="4709062"/>
            <a:ext cx="1365867" cy="938508"/>
          </a:xfrm>
          <a:prstGeom prst="rect">
            <a:avLst/>
          </a:prstGeom>
        </p:spPr>
        <p:txBody>
          <a:bodyPr anchor="t" rtlCol="false" tIns="0" lIns="0" bIns="0" rIns="0">
            <a:spAutoFit/>
          </a:bodyPr>
          <a:lstStyle/>
          <a:p>
            <a:pPr algn="l">
              <a:lnSpc>
                <a:spcPts val="3541"/>
              </a:lnSpc>
            </a:pPr>
            <a:r>
              <a:rPr lang="en-US" sz="3279">
                <a:solidFill>
                  <a:srgbClr val="FFBE00"/>
                </a:solidFill>
                <a:latin typeface="Poppins"/>
                <a:ea typeface="Poppins"/>
                <a:cs typeface="Poppins"/>
                <a:sym typeface="Poppins"/>
              </a:rPr>
              <a:t>Batch31.</a:t>
            </a:r>
          </a:p>
        </p:txBody>
      </p:sp>
      <p:grpSp>
        <p:nvGrpSpPr>
          <p:cNvPr name="Group 9" id="9"/>
          <p:cNvGrpSpPr/>
          <p:nvPr/>
        </p:nvGrpSpPr>
        <p:grpSpPr>
          <a:xfrm rot="0">
            <a:off x="12637062" y="7017333"/>
            <a:ext cx="2596847" cy="285115"/>
            <a:chOff x="0" y="0"/>
            <a:chExt cx="3462463" cy="380153"/>
          </a:xfrm>
        </p:grpSpPr>
        <p:sp>
          <p:nvSpPr>
            <p:cNvPr name="TextBox 10" id="10"/>
            <p:cNvSpPr txBox="true"/>
            <p:nvPr/>
          </p:nvSpPr>
          <p:spPr>
            <a:xfrm rot="0">
              <a:off x="430423" y="-57150"/>
              <a:ext cx="3032040" cy="437303"/>
            </a:xfrm>
            <a:prstGeom prst="rect">
              <a:avLst/>
            </a:prstGeom>
          </p:spPr>
          <p:txBody>
            <a:bodyPr anchor="t" rtlCol="false" tIns="0" lIns="0" bIns="0" rIns="0">
              <a:spAutoFit/>
            </a:bodyPr>
            <a:lstStyle/>
            <a:p>
              <a:pPr algn="r">
                <a:lnSpc>
                  <a:spcPts val="2659"/>
                </a:lnSpc>
              </a:pPr>
              <a:r>
                <a:rPr lang="en-US" sz="1899">
                  <a:solidFill>
                    <a:srgbClr val="FFFFFF"/>
                  </a:solidFill>
                  <a:latin typeface="Poppins"/>
                  <a:ea typeface="Poppins"/>
                  <a:cs typeface="Poppins"/>
                  <a:sym typeface="Poppins"/>
                </a:rPr>
                <a:t>Jonathan Indra C.</a:t>
              </a:r>
            </a:p>
          </p:txBody>
        </p:sp>
        <p:sp>
          <p:nvSpPr>
            <p:cNvPr name="TextBox 11" id="11"/>
            <p:cNvSpPr txBox="true"/>
            <p:nvPr/>
          </p:nvSpPr>
          <p:spPr>
            <a:xfrm rot="0">
              <a:off x="0" y="-57150"/>
              <a:ext cx="430423" cy="437303"/>
            </a:xfrm>
            <a:prstGeom prst="rect">
              <a:avLst/>
            </a:prstGeom>
          </p:spPr>
          <p:txBody>
            <a:bodyPr anchor="t" rtlCol="false" tIns="0" lIns="0" bIns="0" rIns="0">
              <a:spAutoFit/>
            </a:bodyPr>
            <a:lstStyle/>
            <a:p>
              <a:pPr algn="r">
                <a:lnSpc>
                  <a:spcPts val="2659"/>
                </a:lnSpc>
              </a:pPr>
              <a:r>
                <a:rPr lang="en-US" sz="1899">
                  <a:solidFill>
                    <a:srgbClr val="FFFFFF">
                      <a:alpha val="44706"/>
                    </a:srgbClr>
                  </a:solidFill>
                  <a:latin typeface="Poppins"/>
                  <a:ea typeface="Poppins"/>
                  <a:cs typeface="Poppins"/>
                  <a:sym typeface="Poppins"/>
                </a:rPr>
                <a:t>by</a:t>
              </a:r>
            </a:p>
          </p:txBody>
        </p:sp>
      </p:grpSp>
      <p:sp>
        <p:nvSpPr>
          <p:cNvPr name="TextBox 12" id="12"/>
          <p:cNvSpPr txBox="true"/>
          <p:nvPr/>
        </p:nvSpPr>
        <p:spPr>
          <a:xfrm rot="0">
            <a:off x="2983605" y="7016317"/>
            <a:ext cx="2036951" cy="286131"/>
          </a:xfrm>
          <a:prstGeom prst="rect">
            <a:avLst/>
          </a:prstGeom>
        </p:spPr>
        <p:txBody>
          <a:bodyPr anchor="t" rtlCol="false" tIns="0" lIns="0" bIns="0" rIns="0">
            <a:spAutoFit/>
          </a:bodyPr>
          <a:lstStyle/>
          <a:p>
            <a:pPr algn="l">
              <a:lnSpc>
                <a:spcPts val="2051"/>
              </a:lnSpc>
            </a:pPr>
            <a:r>
              <a:rPr lang="en-US" sz="1899" spc="144">
                <a:solidFill>
                  <a:srgbClr val="FFFFFF"/>
                </a:solidFill>
                <a:latin typeface="Poppins"/>
                <a:ea typeface="Poppins"/>
                <a:cs typeface="Poppins"/>
                <a:sym typeface="Poppins"/>
              </a:rPr>
              <a:t>PRESENTATION</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sp>
        <p:nvSpPr>
          <p:cNvPr name="Freeform 3" id="3"/>
          <p:cNvSpPr/>
          <p:nvPr/>
        </p:nvSpPr>
        <p:spPr>
          <a:xfrm flipH="false" flipV="false" rot="-10800000">
            <a:off x="5436302" y="6579302"/>
            <a:ext cx="7415396" cy="3707698"/>
          </a:xfrm>
          <a:custGeom>
            <a:avLst/>
            <a:gdLst/>
            <a:ahLst/>
            <a:cxnLst/>
            <a:rect r="r" b="b" t="t" l="l"/>
            <a:pathLst>
              <a:path h="3707698" w="7415396">
                <a:moveTo>
                  <a:pt x="0" y="0"/>
                </a:moveTo>
                <a:lnTo>
                  <a:pt x="7415396" y="0"/>
                </a:lnTo>
                <a:lnTo>
                  <a:pt x="7415396" y="3707698"/>
                </a:lnTo>
                <a:lnTo>
                  <a:pt x="0" y="370769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4" id="4"/>
          <p:cNvGrpSpPr>
            <a:grpSpLocks noChangeAspect="true"/>
          </p:cNvGrpSpPr>
          <p:nvPr/>
        </p:nvGrpSpPr>
        <p:grpSpPr>
          <a:xfrm rot="-5400000">
            <a:off x="8138066" y="1878220"/>
            <a:ext cx="2011869" cy="2011869"/>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6" id="6"/>
          <p:cNvGrpSpPr>
            <a:grpSpLocks noChangeAspect="true"/>
          </p:cNvGrpSpPr>
          <p:nvPr/>
        </p:nvGrpSpPr>
        <p:grpSpPr>
          <a:xfrm rot="-5400000">
            <a:off x="2068755" y="4077375"/>
            <a:ext cx="2011869" cy="2011869"/>
            <a:chOff x="0" y="0"/>
            <a:chExt cx="6355080" cy="6355080"/>
          </a:xfrm>
        </p:grpSpPr>
        <p:sp>
          <p:nvSpPr>
            <p:cNvPr name="Freeform 7" id="7"/>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8" id="8"/>
          <p:cNvGrpSpPr>
            <a:grpSpLocks noChangeAspect="true"/>
          </p:cNvGrpSpPr>
          <p:nvPr/>
        </p:nvGrpSpPr>
        <p:grpSpPr>
          <a:xfrm rot="-5400000">
            <a:off x="5103410" y="2789046"/>
            <a:ext cx="2011869" cy="2011869"/>
            <a:chOff x="0" y="0"/>
            <a:chExt cx="6355080" cy="6355080"/>
          </a:xfrm>
        </p:grpSpPr>
        <p:sp>
          <p:nvSpPr>
            <p:cNvPr name="Freeform 9" id="9"/>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10" id="10"/>
          <p:cNvGrpSpPr>
            <a:grpSpLocks noChangeAspect="true"/>
          </p:cNvGrpSpPr>
          <p:nvPr/>
        </p:nvGrpSpPr>
        <p:grpSpPr>
          <a:xfrm rot="-5400000">
            <a:off x="11172721" y="2789046"/>
            <a:ext cx="2011869" cy="2011869"/>
            <a:chOff x="0" y="0"/>
            <a:chExt cx="6355080" cy="6355080"/>
          </a:xfrm>
        </p:grpSpPr>
        <p:sp>
          <p:nvSpPr>
            <p:cNvPr name="Freeform 11" id="11"/>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12" id="12"/>
          <p:cNvGrpSpPr>
            <a:grpSpLocks noChangeAspect="true"/>
          </p:cNvGrpSpPr>
          <p:nvPr/>
        </p:nvGrpSpPr>
        <p:grpSpPr>
          <a:xfrm rot="-5400000">
            <a:off x="14207376" y="4077375"/>
            <a:ext cx="2011869" cy="2011869"/>
            <a:chOff x="0" y="0"/>
            <a:chExt cx="6355080" cy="6355080"/>
          </a:xfrm>
        </p:grpSpPr>
        <p:sp>
          <p:nvSpPr>
            <p:cNvPr name="Freeform 13" id="13"/>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sp>
        <p:nvSpPr>
          <p:cNvPr name="TextBox 14" id="14"/>
          <p:cNvSpPr txBox="true"/>
          <p:nvPr/>
        </p:nvSpPr>
        <p:spPr>
          <a:xfrm rot="0">
            <a:off x="6109345" y="8391888"/>
            <a:ext cx="6069311" cy="804720"/>
          </a:xfrm>
          <a:prstGeom prst="rect">
            <a:avLst/>
          </a:prstGeom>
        </p:spPr>
        <p:txBody>
          <a:bodyPr anchor="t" rtlCol="false" tIns="0" lIns="0" bIns="0" rIns="0">
            <a:spAutoFit/>
          </a:bodyPr>
          <a:lstStyle/>
          <a:p>
            <a:pPr algn="ctr">
              <a:lnSpc>
                <a:spcPts val="6570"/>
              </a:lnSpc>
            </a:pPr>
            <a:r>
              <a:rPr lang="en-US" sz="4693">
                <a:solidFill>
                  <a:srgbClr val="DDD2BC"/>
                </a:solidFill>
                <a:latin typeface="TAN Nightingale"/>
                <a:ea typeface="TAN Nightingale"/>
                <a:cs typeface="TAN Nightingale"/>
                <a:sym typeface="TAN Nightingale"/>
              </a:rPr>
              <a:t>Design Thinking</a:t>
            </a:r>
          </a:p>
        </p:txBody>
      </p:sp>
      <p:sp>
        <p:nvSpPr>
          <p:cNvPr name="TextBox 15" id="15"/>
          <p:cNvSpPr txBox="true"/>
          <p:nvPr/>
        </p:nvSpPr>
        <p:spPr>
          <a:xfrm rot="0">
            <a:off x="7115279" y="453107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Ideation</a:t>
            </a:r>
          </a:p>
        </p:txBody>
      </p:sp>
      <p:sp>
        <p:nvSpPr>
          <p:cNvPr name="TextBox 16" id="16"/>
          <p:cNvSpPr txBox="true"/>
          <p:nvPr/>
        </p:nvSpPr>
        <p:spPr>
          <a:xfrm rot="0">
            <a:off x="8322381" y="2476998"/>
            <a:ext cx="1643238"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03</a:t>
            </a:r>
          </a:p>
        </p:txBody>
      </p:sp>
      <p:sp>
        <p:nvSpPr>
          <p:cNvPr name="TextBox 17" id="17"/>
          <p:cNvSpPr txBox="true"/>
          <p:nvPr/>
        </p:nvSpPr>
        <p:spPr>
          <a:xfrm rot="0">
            <a:off x="1045968" y="6730233"/>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Emphatize</a:t>
            </a:r>
          </a:p>
        </p:txBody>
      </p:sp>
      <p:sp>
        <p:nvSpPr>
          <p:cNvPr name="TextBox 18" id="18"/>
          <p:cNvSpPr txBox="true"/>
          <p:nvPr/>
        </p:nvSpPr>
        <p:spPr>
          <a:xfrm rot="0">
            <a:off x="2299149" y="4676153"/>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01</a:t>
            </a:r>
          </a:p>
        </p:txBody>
      </p:sp>
      <p:sp>
        <p:nvSpPr>
          <p:cNvPr name="TextBox 19" id="19"/>
          <p:cNvSpPr txBox="true"/>
          <p:nvPr/>
        </p:nvSpPr>
        <p:spPr>
          <a:xfrm rot="0">
            <a:off x="4080624" y="5441904"/>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Define</a:t>
            </a:r>
          </a:p>
        </p:txBody>
      </p:sp>
      <p:sp>
        <p:nvSpPr>
          <p:cNvPr name="TextBox 20" id="20"/>
          <p:cNvSpPr txBox="true"/>
          <p:nvPr/>
        </p:nvSpPr>
        <p:spPr>
          <a:xfrm rot="0">
            <a:off x="5310765" y="3387824"/>
            <a:ext cx="1597160"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02</a:t>
            </a:r>
          </a:p>
        </p:txBody>
      </p:sp>
      <p:sp>
        <p:nvSpPr>
          <p:cNvPr name="TextBox 21" id="21"/>
          <p:cNvSpPr txBox="true"/>
          <p:nvPr/>
        </p:nvSpPr>
        <p:spPr>
          <a:xfrm rot="0">
            <a:off x="10149934" y="5441904"/>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Prototype</a:t>
            </a:r>
          </a:p>
        </p:txBody>
      </p:sp>
      <p:sp>
        <p:nvSpPr>
          <p:cNvPr name="TextBox 22" id="22"/>
          <p:cNvSpPr txBox="true"/>
          <p:nvPr/>
        </p:nvSpPr>
        <p:spPr>
          <a:xfrm rot="0">
            <a:off x="11380076" y="3387824"/>
            <a:ext cx="1597160"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04</a:t>
            </a:r>
          </a:p>
        </p:txBody>
      </p:sp>
      <p:sp>
        <p:nvSpPr>
          <p:cNvPr name="TextBox 23" id="23"/>
          <p:cNvSpPr txBox="true"/>
          <p:nvPr/>
        </p:nvSpPr>
        <p:spPr>
          <a:xfrm rot="0">
            <a:off x="13184590" y="6730233"/>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Testing</a:t>
            </a:r>
          </a:p>
        </p:txBody>
      </p:sp>
      <p:sp>
        <p:nvSpPr>
          <p:cNvPr name="TextBox 24" id="24"/>
          <p:cNvSpPr txBox="true"/>
          <p:nvPr/>
        </p:nvSpPr>
        <p:spPr>
          <a:xfrm rot="0">
            <a:off x="14426251" y="4676153"/>
            <a:ext cx="1574120"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05</a:t>
            </a:r>
          </a:p>
        </p:txBody>
      </p:sp>
    </p:spTree>
  </p:cSld>
  <p:clrMapOvr>
    <a:masterClrMapping/>
  </p:clrMapOvr>
  <p:transition spd="slow">
    <p:cover dir="u"/>
  </p:transition>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8" id="8"/>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01</a:t>
            </a:r>
          </a:p>
        </p:txBody>
      </p:sp>
      <p:sp>
        <p:nvSpPr>
          <p:cNvPr name="TextBox 9" id="9"/>
          <p:cNvSpPr txBox="true"/>
          <p:nvPr/>
        </p:nvSpPr>
        <p:spPr>
          <a:xfrm rot="0">
            <a:off x="1028908"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Emphatize</a:t>
            </a:r>
          </a:p>
        </p:txBody>
      </p:sp>
      <p:grpSp>
        <p:nvGrpSpPr>
          <p:cNvPr name="Group 10" id="10"/>
          <p:cNvGrpSpPr/>
          <p:nvPr/>
        </p:nvGrpSpPr>
        <p:grpSpPr>
          <a:xfrm rot="0">
            <a:off x="17259300" y="8611432"/>
            <a:ext cx="3086100" cy="308610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2" id="12"/>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13" id="13"/>
          <p:cNvSpPr txBox="true"/>
          <p:nvPr/>
        </p:nvSpPr>
        <p:spPr>
          <a:xfrm rot="0">
            <a:off x="3308865" y="1983213"/>
            <a:ext cx="11707145" cy="888873"/>
          </a:xfrm>
          <a:prstGeom prst="rect">
            <a:avLst/>
          </a:prstGeom>
        </p:spPr>
        <p:txBody>
          <a:bodyPr anchor="t" rtlCol="false" tIns="0" lIns="0" bIns="0" rIns="0">
            <a:spAutoFit/>
          </a:bodyPr>
          <a:lstStyle/>
          <a:p>
            <a:pPr algn="ctr">
              <a:lnSpc>
                <a:spcPts val="5615"/>
              </a:lnSpc>
            </a:pPr>
            <a:r>
              <a:rPr lang="en-US" b="true" sz="5199">
                <a:solidFill>
                  <a:srgbClr val="FFFFFF"/>
                </a:solidFill>
                <a:latin typeface="Agrandir Medium"/>
                <a:ea typeface="Agrandir Medium"/>
                <a:cs typeface="Agrandir Medium"/>
                <a:sym typeface="Agrandir Medium"/>
              </a:rPr>
              <a:t>RESEARCH PARTICIPANT CRITERIA</a:t>
            </a:r>
          </a:p>
        </p:txBody>
      </p:sp>
      <p:graphicFrame>
        <p:nvGraphicFramePr>
          <p:cNvPr name="Table 14" id="14"/>
          <p:cNvGraphicFramePr>
            <a:graphicFrameLocks noGrp="true"/>
          </p:cNvGraphicFramePr>
          <p:nvPr/>
        </p:nvGraphicFramePr>
        <p:xfrm>
          <a:off x="2178001" y="3205461"/>
          <a:ext cx="13968873" cy="5770099"/>
        </p:xfrm>
        <a:graphic>
          <a:graphicData uri="http://schemas.openxmlformats.org/drawingml/2006/table">
            <a:tbl>
              <a:tblPr/>
              <a:tblGrid>
                <a:gridCol w="4656291"/>
                <a:gridCol w="4656291"/>
                <a:gridCol w="4656291"/>
              </a:tblGrid>
              <a:tr h="1001559">
                <a:tc>
                  <a:txBody>
                    <a:bodyPr anchor="t" rtlCol="false"/>
                    <a:lstStyle/>
                    <a:p>
                      <a:pPr algn="ctr">
                        <a:lnSpc>
                          <a:spcPts val="2771"/>
                        </a:lnSpc>
                        <a:defRPr/>
                      </a:pPr>
                      <a:r>
                        <a:rPr lang="en-US" sz="1979">
                          <a:solidFill>
                            <a:srgbClr val="000000"/>
                          </a:solidFill>
                          <a:latin typeface="Poppins"/>
                          <a:ea typeface="Poppins"/>
                          <a:cs typeface="Poppins"/>
                          <a:sym typeface="Poppins"/>
                        </a:rPr>
                        <a:t>PRIMARY</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42F37E"/>
                    </a:solidFill>
                  </a:tcPr>
                </a:tc>
                <a:tc>
                  <a:txBody>
                    <a:bodyPr anchor="t" rtlCol="false"/>
                    <a:lstStyle/>
                    <a:p>
                      <a:pPr algn="ctr">
                        <a:lnSpc>
                          <a:spcPts val="2771"/>
                        </a:lnSpc>
                        <a:defRPr/>
                      </a:pPr>
                      <a:r>
                        <a:rPr lang="en-US" sz="1979">
                          <a:solidFill>
                            <a:srgbClr val="000000"/>
                          </a:solidFill>
                          <a:latin typeface="Poppins"/>
                          <a:ea typeface="Poppins"/>
                          <a:cs typeface="Poppins"/>
                          <a:sym typeface="Poppins"/>
                        </a:rPr>
                        <a:t>SECONDARY</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FFBC6C"/>
                    </a:solidFill>
                  </a:tcPr>
                </a:tc>
                <a:tc>
                  <a:txBody>
                    <a:bodyPr anchor="t" rtlCol="false"/>
                    <a:lstStyle/>
                    <a:p>
                      <a:pPr algn="ctr">
                        <a:lnSpc>
                          <a:spcPts val="2771"/>
                        </a:lnSpc>
                        <a:defRPr/>
                      </a:pPr>
                      <a:r>
                        <a:rPr lang="en-US" sz="1979">
                          <a:solidFill>
                            <a:srgbClr val="000000"/>
                          </a:solidFill>
                          <a:latin typeface="Poppins"/>
                          <a:ea typeface="Poppins"/>
                          <a:cs typeface="Poppins"/>
                          <a:sym typeface="Poppins"/>
                        </a:rPr>
                        <a:t>EXTREME USER</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FF5353"/>
                    </a:solidFill>
                  </a:tcPr>
                </a:tc>
              </a:tr>
              <a:tr h="1003667">
                <a:tc gridSpan="3">
                  <a:txBody>
                    <a:bodyPr anchor="t" rtlCol="false"/>
                    <a:lstStyle/>
                    <a:p>
                      <a:pPr algn="ctr">
                        <a:lnSpc>
                          <a:spcPts val="2771"/>
                        </a:lnSpc>
                        <a:defRPr/>
                      </a:pPr>
                      <a:r>
                        <a:rPr lang="en-US" sz="1979">
                          <a:solidFill>
                            <a:srgbClr val="FFFFFF"/>
                          </a:solidFill>
                          <a:latin typeface="Poppins"/>
                          <a:ea typeface="Poppins"/>
                          <a:cs typeface="Poppins"/>
                          <a:sym typeface="Poppins"/>
                        </a:rPr>
                        <a:t>17 - 44 Tahun | Milenial, Gen-Z &amp; Tech Savy</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hMerge="true">
                  <a:txBody>
                    <a:bodyPr anchor="t" rtlCol="false"/>
                    <a:lstStyle/>
                    <a:p>
                      <a:pPr algn="ctr">
                        <a:lnSpc>
                          <a:spcPts val="2771"/>
                        </a:lnSpc>
                        <a:defRPr/>
                      </a:pPr>
                      <a:r>
                        <a:rPr lang="en-US" sz="1979">
                          <a:solidFill>
                            <a:srgbClr val="FFFFFF"/>
                          </a:solidFill>
                          <a:latin typeface="Poppins"/>
                          <a:ea typeface="Poppins"/>
                          <a:cs typeface="Poppins"/>
                          <a:sym typeface="Poppins"/>
                        </a:rPr>
                        <a:t>17 - 44 Tahun | Milenial, Gen-Z &amp; Tech Savy</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hMerge="true">
                  <a:txBody>
                    <a:bodyPr anchor="t" rtlCol="false"/>
                    <a:lstStyle/>
                    <a:p>
                      <a:pPr algn="ctr">
                        <a:lnSpc>
                          <a:spcPts val="2771"/>
                        </a:lnSpc>
                        <a:defRPr/>
                      </a:pPr>
                      <a:r>
                        <a:rPr lang="en-US" sz="1979">
                          <a:solidFill>
                            <a:srgbClr val="FFFFFF"/>
                          </a:solidFill>
                          <a:latin typeface="Poppins"/>
                          <a:ea typeface="Poppins"/>
                          <a:cs typeface="Poppins"/>
                          <a:sym typeface="Poppins"/>
                        </a:rPr>
                        <a:t>17 - 44 Tahun | Milenial, Gen-Z &amp; Tech Savy</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r>
              <a:tr h="1741310">
                <a:tc>
                  <a:txBody>
                    <a:bodyPr anchor="t" rtlCol="false"/>
                    <a:lstStyle/>
                    <a:p>
                      <a:pPr algn="ctr">
                        <a:lnSpc>
                          <a:spcPts val="2771"/>
                        </a:lnSpc>
                        <a:defRPr/>
                      </a:pPr>
                      <a:r>
                        <a:rPr lang="en-US" sz="1979">
                          <a:solidFill>
                            <a:srgbClr val="FFFFFF"/>
                          </a:solidFill>
                          <a:latin typeface="Poppins"/>
                          <a:ea typeface="Poppins"/>
                          <a:cs typeface="Poppins"/>
                          <a:sym typeface="Poppins"/>
                        </a:rPr>
                        <a:t>User Aktif pengguna aplikasi TIX-ID dan mengaktifkan layanan VIP+</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a:txBody>
                    <a:bodyPr anchor="t" rtlCol="false"/>
                    <a:lstStyle/>
                    <a:p>
                      <a:pPr algn="ctr">
                        <a:lnSpc>
                          <a:spcPts val="2771"/>
                        </a:lnSpc>
                        <a:defRPr/>
                      </a:pPr>
                      <a:r>
                        <a:rPr lang="en-US" sz="1979">
                          <a:solidFill>
                            <a:srgbClr val="FFFFFF"/>
                          </a:solidFill>
                          <a:latin typeface="Poppins"/>
                          <a:ea typeface="Poppins"/>
                          <a:cs typeface="Poppins"/>
                          <a:sym typeface="Poppins"/>
                        </a:rPr>
                        <a:t>User Aktif pengguna aplikasi TIX-ID yang hanya menggunakan layanan VIP reguler</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rowSpan="3">
                  <a:txBody>
                    <a:bodyPr anchor="t" rtlCol="false"/>
                    <a:lstStyle/>
                    <a:p>
                      <a:pPr algn="ctr">
                        <a:lnSpc>
                          <a:spcPts val="2771"/>
                        </a:lnSpc>
                        <a:defRPr/>
                      </a:pPr>
                      <a:r>
                        <a:rPr lang="en-US" sz="1979">
                          <a:solidFill>
                            <a:srgbClr val="FFFFFF"/>
                          </a:solidFill>
                          <a:latin typeface="Poppins"/>
                          <a:ea typeface="Poppins"/>
                          <a:cs typeface="Poppins"/>
                          <a:sym typeface="Poppins"/>
                        </a:rPr>
                        <a:t>Pengguna yang tidak menggunakan/pernah menggunakan aplikasi pemesanan tiket sejenis TIX-ID</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r>
              <a:tr h="1001559">
                <a:tc gridSpan="2">
                  <a:txBody>
                    <a:bodyPr anchor="t" rtlCol="false"/>
                    <a:lstStyle/>
                    <a:p>
                      <a:pPr algn="ctr">
                        <a:lnSpc>
                          <a:spcPts val="2771"/>
                        </a:lnSpc>
                        <a:defRPr/>
                      </a:pPr>
                      <a:r>
                        <a:rPr lang="en-US" sz="1979">
                          <a:solidFill>
                            <a:srgbClr val="FFFFFF"/>
                          </a:solidFill>
                          <a:latin typeface="Poppins"/>
                          <a:ea typeface="Poppins"/>
                          <a:cs typeface="Poppins"/>
                          <a:sym typeface="Poppins"/>
                        </a:rPr>
                        <a:t>Pernah menggunakan aplikasi &amp; memesan tiket bioskop dalam aplikasi</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hMerge="true">
                  <a:txBody>
                    <a:bodyPr anchor="t" rtlCol="false"/>
                    <a:lstStyle/>
                    <a:p>
                      <a:pPr algn="ctr">
                        <a:lnSpc>
                          <a:spcPts val="2771"/>
                        </a:lnSpc>
                        <a:defRPr/>
                      </a:pPr>
                      <a:r>
                        <a:rPr lang="en-US" sz="1979">
                          <a:solidFill>
                            <a:srgbClr val="FFFFFF"/>
                          </a:solidFill>
                          <a:latin typeface="Poppins"/>
                          <a:ea typeface="Poppins"/>
                          <a:cs typeface="Poppins"/>
                          <a:sym typeface="Poppins"/>
                        </a:rPr>
                        <a:t>Pernah menggunakan aplikasi &amp; memesan tiket bioskop dalam aplikasi</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vMerge="true">
                  <a:txBody>
                    <a:bodyPr anchor="t" rtlCol="false"/>
                    <a:lstStyle/>
                    <a:p>
                      <a:pPr algn="ctr">
                        <a:lnSpc>
                          <a:spcPts val="2771"/>
                        </a:lnSpc>
                        <a:defRPr/>
                      </a:pPr>
                      <a:r>
                        <a:rPr lang="en-US" sz="1979">
                          <a:solidFill>
                            <a:srgbClr val="FFFFFF"/>
                          </a:solidFill>
                          <a:latin typeface="Poppins"/>
                          <a:ea typeface="Poppins"/>
                          <a:cs typeface="Poppins"/>
                          <a:sym typeface="Poppins"/>
                        </a:rPr>
                        <a:t>Pengguna yang tidak menggunakan/pernah menggunakan aplikasi pemesanan tiket sejenis TIX-ID</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r>
              <a:tr h="1022003">
                <a:tc gridSpan="2">
                  <a:txBody>
                    <a:bodyPr anchor="t" rtlCol="false"/>
                    <a:lstStyle/>
                    <a:p>
                      <a:pPr algn="ctr">
                        <a:lnSpc>
                          <a:spcPts val="2771"/>
                        </a:lnSpc>
                        <a:defRPr/>
                      </a:pPr>
                      <a:r>
                        <a:rPr lang="en-US" sz="1979">
                          <a:solidFill>
                            <a:srgbClr val="FFFFFF"/>
                          </a:solidFill>
                          <a:latin typeface="Poppins"/>
                          <a:ea typeface="Poppins"/>
                          <a:cs typeface="Poppins"/>
                          <a:sym typeface="Poppins"/>
                        </a:rPr>
                        <a:t>Pernah mengakses Fitur Tier di aplikasi TIX-ID atau aplikasi serupa yang memiliki fitur Tier</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hMerge="true">
                  <a:txBody>
                    <a:bodyPr anchor="t" rtlCol="false"/>
                    <a:lstStyle/>
                    <a:p>
                      <a:pPr algn="ctr">
                        <a:lnSpc>
                          <a:spcPts val="2771"/>
                        </a:lnSpc>
                        <a:defRPr/>
                      </a:pPr>
                      <a:r>
                        <a:rPr lang="en-US" sz="1979">
                          <a:solidFill>
                            <a:srgbClr val="FFFFFF"/>
                          </a:solidFill>
                          <a:latin typeface="Poppins"/>
                          <a:ea typeface="Poppins"/>
                          <a:cs typeface="Poppins"/>
                          <a:sym typeface="Poppins"/>
                        </a:rPr>
                        <a:t>Pernah mengakses Fitur Tier di aplikasi TIX-ID atau aplikasi serupa yang memiliki fitur Tier</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vMerge="true">
                  <a:txBody>
                    <a:bodyPr anchor="t" rtlCol="false"/>
                    <a:lstStyle/>
                    <a:p>
                      <a:pPr algn="ctr">
                        <a:lnSpc>
                          <a:spcPts val="2771"/>
                        </a:lnSpc>
                        <a:defRPr/>
                      </a:pPr>
                      <a:r>
                        <a:rPr lang="en-US" sz="1979">
                          <a:solidFill>
                            <a:srgbClr val="FFFFFF"/>
                          </a:solidFill>
                          <a:latin typeface="Poppins"/>
                          <a:ea typeface="Poppins"/>
                          <a:cs typeface="Poppins"/>
                          <a:sym typeface="Poppins"/>
                        </a:rPr>
                        <a:t>Pengguna yang tidak menggunakan/pernah menggunakan aplikasi pemesanan tiket sejenis TIX-ID</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r>
            </a:tbl>
          </a:graphicData>
        </a:graphic>
      </p:graphicFrame>
    </p:spTree>
  </p:cSld>
  <p:clrMapOvr>
    <a:masterClrMapping/>
  </p:clrMapOvr>
  <p:transition spd="slow">
    <p:cover dir="u"/>
  </p:transition>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0006717" y="-100572"/>
            <a:ext cx="10338683" cy="10488143"/>
            <a:chOff x="0" y="0"/>
            <a:chExt cx="2722945" cy="2762309"/>
          </a:xfrm>
        </p:grpSpPr>
        <p:sp>
          <p:nvSpPr>
            <p:cNvPr name="Freeform 9" id="9"/>
            <p:cNvSpPr/>
            <p:nvPr/>
          </p:nvSpPr>
          <p:spPr>
            <a:xfrm flipH="false" flipV="false" rot="0">
              <a:off x="0" y="0"/>
              <a:ext cx="2722945" cy="2762309"/>
            </a:xfrm>
            <a:custGeom>
              <a:avLst/>
              <a:gdLst/>
              <a:ahLst/>
              <a:cxnLst/>
              <a:rect r="r" b="b" t="t" l="l"/>
              <a:pathLst>
                <a:path h="2762309" w="2722945">
                  <a:moveTo>
                    <a:pt x="12730" y="0"/>
                  </a:moveTo>
                  <a:lnTo>
                    <a:pt x="2710215" y="0"/>
                  </a:lnTo>
                  <a:cubicBezTo>
                    <a:pt x="2713591" y="0"/>
                    <a:pt x="2716829" y="1341"/>
                    <a:pt x="2719217" y="3729"/>
                  </a:cubicBezTo>
                  <a:cubicBezTo>
                    <a:pt x="2721604" y="6116"/>
                    <a:pt x="2722945" y="9354"/>
                    <a:pt x="2722945" y="12730"/>
                  </a:cubicBezTo>
                  <a:lnTo>
                    <a:pt x="2722945" y="2749579"/>
                  </a:lnTo>
                  <a:cubicBezTo>
                    <a:pt x="2722945" y="2752955"/>
                    <a:pt x="2721604" y="2756193"/>
                    <a:pt x="2719217" y="2758581"/>
                  </a:cubicBezTo>
                  <a:cubicBezTo>
                    <a:pt x="2716829" y="2760968"/>
                    <a:pt x="2713591" y="2762309"/>
                    <a:pt x="2710215" y="2762309"/>
                  </a:cubicBezTo>
                  <a:lnTo>
                    <a:pt x="12730" y="2762309"/>
                  </a:lnTo>
                  <a:cubicBezTo>
                    <a:pt x="9354" y="2762309"/>
                    <a:pt x="6116" y="2760968"/>
                    <a:pt x="3729" y="2758581"/>
                  </a:cubicBezTo>
                  <a:cubicBezTo>
                    <a:pt x="1341" y="2756193"/>
                    <a:pt x="0" y="2752955"/>
                    <a:pt x="0" y="2749579"/>
                  </a:cubicBezTo>
                  <a:lnTo>
                    <a:pt x="0" y="12730"/>
                  </a:lnTo>
                  <a:cubicBezTo>
                    <a:pt x="0" y="9354"/>
                    <a:pt x="1341" y="6116"/>
                    <a:pt x="3729" y="3729"/>
                  </a:cubicBezTo>
                  <a:cubicBezTo>
                    <a:pt x="6116" y="1341"/>
                    <a:pt x="9354" y="0"/>
                    <a:pt x="12730" y="0"/>
                  </a:cubicBezTo>
                  <a:close/>
                </a:path>
              </a:pathLst>
            </a:custGeom>
            <a:solidFill>
              <a:srgbClr val="FFBE00"/>
            </a:solidFill>
          </p:spPr>
        </p:sp>
        <p:sp>
          <p:nvSpPr>
            <p:cNvPr name="TextBox 10" id="10"/>
            <p:cNvSpPr txBox="true"/>
            <p:nvPr/>
          </p:nvSpPr>
          <p:spPr>
            <a:xfrm>
              <a:off x="0" y="-57150"/>
              <a:ext cx="2722945" cy="2819459"/>
            </a:xfrm>
            <a:prstGeom prst="rect">
              <a:avLst/>
            </a:prstGeom>
          </p:spPr>
          <p:txBody>
            <a:bodyPr anchor="ctr" rtlCol="false" tIns="50800" lIns="50800" bIns="50800" rIns="50800"/>
            <a:lstStyle/>
            <a:p>
              <a:pPr algn="ctr">
                <a:lnSpc>
                  <a:spcPts val="2771"/>
                </a:lnSpc>
              </a:pPr>
            </a:p>
          </p:txBody>
        </p:sp>
      </p:grpSp>
      <p:sp>
        <p:nvSpPr>
          <p:cNvPr name="Freeform 11" id="11"/>
          <p:cNvSpPr/>
          <p:nvPr/>
        </p:nvSpPr>
        <p:spPr>
          <a:xfrm flipH="false" flipV="false" rot="0">
            <a:off x="1905537" y="3876715"/>
            <a:ext cx="1412268" cy="1412268"/>
          </a:xfrm>
          <a:custGeom>
            <a:avLst/>
            <a:gdLst/>
            <a:ahLst/>
            <a:cxnLst/>
            <a:rect r="r" b="b" t="t" l="l"/>
            <a:pathLst>
              <a:path h="1412268" w="1412268">
                <a:moveTo>
                  <a:pt x="0" y="0"/>
                </a:moveTo>
                <a:lnTo>
                  <a:pt x="1412267" y="0"/>
                </a:lnTo>
                <a:lnTo>
                  <a:pt x="1412267" y="1412268"/>
                </a:lnTo>
                <a:lnTo>
                  <a:pt x="0" y="1412268"/>
                </a:lnTo>
                <a:lnTo>
                  <a:pt x="0" y="0"/>
                </a:lnTo>
                <a:close/>
              </a:path>
            </a:pathLst>
          </a:custGeom>
          <a:blipFill>
            <a:blip r:embed="rId3"/>
            <a:stretch>
              <a:fillRect l="0" t="0" r="0" b="0"/>
            </a:stretch>
          </a:blipFill>
        </p:spPr>
      </p:sp>
      <p:sp>
        <p:nvSpPr>
          <p:cNvPr name="Freeform 12" id="12"/>
          <p:cNvSpPr/>
          <p:nvPr/>
        </p:nvSpPr>
        <p:spPr>
          <a:xfrm flipH="false" flipV="false" rot="0">
            <a:off x="2199842" y="7507809"/>
            <a:ext cx="939414" cy="939414"/>
          </a:xfrm>
          <a:custGeom>
            <a:avLst/>
            <a:gdLst/>
            <a:ahLst/>
            <a:cxnLst/>
            <a:rect r="r" b="b" t="t" l="l"/>
            <a:pathLst>
              <a:path h="939414" w="939414">
                <a:moveTo>
                  <a:pt x="0" y="0"/>
                </a:moveTo>
                <a:lnTo>
                  <a:pt x="939414" y="0"/>
                </a:lnTo>
                <a:lnTo>
                  <a:pt x="939414" y="939414"/>
                </a:lnTo>
                <a:lnTo>
                  <a:pt x="0" y="939414"/>
                </a:lnTo>
                <a:lnTo>
                  <a:pt x="0" y="0"/>
                </a:lnTo>
                <a:close/>
              </a:path>
            </a:pathLst>
          </a:custGeom>
          <a:blipFill>
            <a:blip r:embed="rId4"/>
            <a:stretch>
              <a:fillRect l="0" t="0" r="0" b="0"/>
            </a:stretch>
          </a:blipFill>
        </p:spPr>
      </p:sp>
      <p:sp>
        <p:nvSpPr>
          <p:cNvPr name="Freeform 13" id="13"/>
          <p:cNvSpPr/>
          <p:nvPr/>
        </p:nvSpPr>
        <p:spPr>
          <a:xfrm flipH="false" flipV="false" rot="0">
            <a:off x="2199842" y="5750185"/>
            <a:ext cx="895731" cy="895731"/>
          </a:xfrm>
          <a:custGeom>
            <a:avLst/>
            <a:gdLst/>
            <a:ahLst/>
            <a:cxnLst/>
            <a:rect r="r" b="b" t="t" l="l"/>
            <a:pathLst>
              <a:path h="895731" w="895731">
                <a:moveTo>
                  <a:pt x="0" y="0"/>
                </a:moveTo>
                <a:lnTo>
                  <a:pt x="895731" y="0"/>
                </a:lnTo>
                <a:lnTo>
                  <a:pt x="895731" y="895731"/>
                </a:lnTo>
                <a:lnTo>
                  <a:pt x="0" y="895731"/>
                </a:lnTo>
                <a:lnTo>
                  <a:pt x="0" y="0"/>
                </a:lnTo>
                <a:close/>
              </a:path>
            </a:pathLst>
          </a:custGeom>
          <a:blipFill>
            <a:blip r:embed="rId5"/>
            <a:stretch>
              <a:fillRect l="0" t="0" r="0" b="0"/>
            </a:stretch>
          </a:blipFill>
        </p:spPr>
      </p:sp>
      <p:grpSp>
        <p:nvGrpSpPr>
          <p:cNvPr name="Group 14" id="14"/>
          <p:cNvGrpSpPr/>
          <p:nvPr/>
        </p:nvGrpSpPr>
        <p:grpSpPr>
          <a:xfrm rot="0">
            <a:off x="10006717" y="0"/>
            <a:ext cx="8424957" cy="10287000"/>
            <a:chOff x="0" y="0"/>
            <a:chExt cx="826901" cy="1009659"/>
          </a:xfrm>
        </p:grpSpPr>
        <p:sp>
          <p:nvSpPr>
            <p:cNvPr name="Freeform 15" id="15"/>
            <p:cNvSpPr/>
            <p:nvPr/>
          </p:nvSpPr>
          <p:spPr>
            <a:xfrm flipH="false" flipV="false" rot="0">
              <a:off x="0" y="0"/>
              <a:ext cx="826901" cy="1009659"/>
            </a:xfrm>
            <a:custGeom>
              <a:avLst/>
              <a:gdLst/>
              <a:ahLst/>
              <a:cxnLst/>
              <a:rect r="r" b="b" t="t" l="l"/>
              <a:pathLst>
                <a:path h="1009659" w="826901">
                  <a:moveTo>
                    <a:pt x="0" y="0"/>
                  </a:moveTo>
                  <a:lnTo>
                    <a:pt x="826901" y="0"/>
                  </a:lnTo>
                  <a:lnTo>
                    <a:pt x="826901" y="1009659"/>
                  </a:lnTo>
                  <a:lnTo>
                    <a:pt x="0" y="1009659"/>
                  </a:lnTo>
                  <a:close/>
                </a:path>
              </a:pathLst>
            </a:custGeom>
            <a:blipFill>
              <a:blip r:embed="rId6"/>
              <a:stretch>
                <a:fillRect l="0" t="0" r="-56012" b="-40602"/>
              </a:stretch>
            </a:blipFill>
          </p:spPr>
        </p:sp>
      </p:grpSp>
      <p:sp>
        <p:nvSpPr>
          <p:cNvPr name="TextBox 16" id="16"/>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01</a:t>
            </a:r>
          </a:p>
        </p:txBody>
      </p:sp>
      <p:sp>
        <p:nvSpPr>
          <p:cNvPr name="TextBox 17" id="17"/>
          <p:cNvSpPr txBox="true"/>
          <p:nvPr/>
        </p:nvSpPr>
        <p:spPr>
          <a:xfrm rot="0">
            <a:off x="1028908"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Emphatize</a:t>
            </a:r>
          </a:p>
        </p:txBody>
      </p:sp>
      <p:sp>
        <p:nvSpPr>
          <p:cNvPr name="TextBox 18" id="18"/>
          <p:cNvSpPr txBox="true"/>
          <p:nvPr/>
        </p:nvSpPr>
        <p:spPr>
          <a:xfrm rot="0">
            <a:off x="-514350" y="2578267"/>
            <a:ext cx="11707145" cy="888873"/>
          </a:xfrm>
          <a:prstGeom prst="rect">
            <a:avLst/>
          </a:prstGeom>
        </p:spPr>
        <p:txBody>
          <a:bodyPr anchor="t" rtlCol="false" tIns="0" lIns="0" bIns="0" rIns="0">
            <a:spAutoFit/>
          </a:bodyPr>
          <a:lstStyle/>
          <a:p>
            <a:pPr algn="ctr">
              <a:lnSpc>
                <a:spcPts val="5615"/>
              </a:lnSpc>
            </a:pPr>
            <a:r>
              <a:rPr lang="en-US" b="true" sz="5199">
                <a:solidFill>
                  <a:srgbClr val="FFFFFF"/>
                </a:solidFill>
                <a:latin typeface="Agrandir Medium"/>
                <a:ea typeface="Agrandir Medium"/>
                <a:cs typeface="Agrandir Medium"/>
                <a:sym typeface="Agrandir Medium"/>
              </a:rPr>
              <a:t>POST-RESEARCH</a:t>
            </a:r>
          </a:p>
        </p:txBody>
      </p:sp>
      <p:sp>
        <p:nvSpPr>
          <p:cNvPr name="TextBox 19" id="19"/>
          <p:cNvSpPr txBox="true"/>
          <p:nvPr/>
        </p:nvSpPr>
        <p:spPr>
          <a:xfrm rot="0">
            <a:off x="3851806" y="4850619"/>
            <a:ext cx="8677863" cy="32232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9 participant</a:t>
            </a:r>
          </a:p>
        </p:txBody>
      </p:sp>
      <p:sp>
        <p:nvSpPr>
          <p:cNvPr name="TextBox 20" id="20"/>
          <p:cNvSpPr txBox="true"/>
          <p:nvPr/>
        </p:nvSpPr>
        <p:spPr>
          <a:xfrm rot="0">
            <a:off x="3851806" y="4137563"/>
            <a:ext cx="5761700" cy="448818"/>
          </a:xfrm>
          <a:prstGeom prst="rect">
            <a:avLst/>
          </a:prstGeom>
        </p:spPr>
        <p:txBody>
          <a:bodyPr anchor="t" rtlCol="false" tIns="0" lIns="0" bIns="0" rIns="0">
            <a:spAutoFit/>
          </a:bodyPr>
          <a:lstStyle/>
          <a:p>
            <a:pPr algn="l">
              <a:lnSpc>
                <a:spcPts val="3456"/>
              </a:lnSpc>
            </a:pPr>
            <a:r>
              <a:rPr lang="en-US" sz="3200" b="true">
                <a:solidFill>
                  <a:srgbClr val="FFFFFF"/>
                </a:solidFill>
                <a:latin typeface="Montserrat Bold"/>
                <a:ea typeface="Montserrat Bold"/>
                <a:cs typeface="Montserrat Bold"/>
                <a:sym typeface="Montserrat Bold"/>
              </a:rPr>
              <a:t>Screening Survey</a:t>
            </a:r>
          </a:p>
        </p:txBody>
      </p:sp>
      <p:sp>
        <p:nvSpPr>
          <p:cNvPr name="TextBox 21" id="21"/>
          <p:cNvSpPr txBox="true"/>
          <p:nvPr/>
        </p:nvSpPr>
        <p:spPr>
          <a:xfrm rot="0">
            <a:off x="3851806" y="5788285"/>
            <a:ext cx="5761700" cy="448818"/>
          </a:xfrm>
          <a:prstGeom prst="rect">
            <a:avLst/>
          </a:prstGeom>
        </p:spPr>
        <p:txBody>
          <a:bodyPr anchor="t" rtlCol="false" tIns="0" lIns="0" bIns="0" rIns="0">
            <a:spAutoFit/>
          </a:bodyPr>
          <a:lstStyle/>
          <a:p>
            <a:pPr algn="l">
              <a:lnSpc>
                <a:spcPts val="3456"/>
              </a:lnSpc>
            </a:pPr>
            <a:r>
              <a:rPr lang="en-US" sz="3200" b="true">
                <a:solidFill>
                  <a:srgbClr val="FFFFFF"/>
                </a:solidFill>
                <a:latin typeface="Montserrat Bold"/>
                <a:ea typeface="Montserrat Bold"/>
                <a:cs typeface="Montserrat Bold"/>
                <a:sym typeface="Montserrat Bold"/>
              </a:rPr>
              <a:t>In-depth interview</a:t>
            </a:r>
          </a:p>
        </p:txBody>
      </p:sp>
      <p:sp>
        <p:nvSpPr>
          <p:cNvPr name="TextBox 22" id="22"/>
          <p:cNvSpPr txBox="true"/>
          <p:nvPr/>
        </p:nvSpPr>
        <p:spPr>
          <a:xfrm rot="0">
            <a:off x="3873647" y="7445254"/>
            <a:ext cx="5761700" cy="448818"/>
          </a:xfrm>
          <a:prstGeom prst="rect">
            <a:avLst/>
          </a:prstGeom>
        </p:spPr>
        <p:txBody>
          <a:bodyPr anchor="t" rtlCol="false" tIns="0" lIns="0" bIns="0" rIns="0">
            <a:spAutoFit/>
          </a:bodyPr>
          <a:lstStyle/>
          <a:p>
            <a:pPr algn="l">
              <a:lnSpc>
                <a:spcPts val="3456"/>
              </a:lnSpc>
            </a:pPr>
            <a:r>
              <a:rPr lang="en-US" sz="3200" b="true">
                <a:solidFill>
                  <a:srgbClr val="FFFFFF"/>
                </a:solidFill>
                <a:latin typeface="Montserrat Bold"/>
                <a:ea typeface="Montserrat Bold"/>
                <a:cs typeface="Montserrat Bold"/>
                <a:sym typeface="Montserrat Bold"/>
              </a:rPr>
              <a:t>Usability Testing</a:t>
            </a:r>
          </a:p>
        </p:txBody>
      </p:sp>
      <p:sp>
        <p:nvSpPr>
          <p:cNvPr name="TextBox 23" id="23"/>
          <p:cNvSpPr txBox="true"/>
          <p:nvPr/>
        </p:nvSpPr>
        <p:spPr>
          <a:xfrm rot="0">
            <a:off x="3851806" y="6503803"/>
            <a:ext cx="8677863" cy="32232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3 participant</a:t>
            </a:r>
          </a:p>
        </p:txBody>
      </p:sp>
      <p:sp>
        <p:nvSpPr>
          <p:cNvPr name="TextBox 24" id="24"/>
          <p:cNvSpPr txBox="true"/>
          <p:nvPr/>
        </p:nvSpPr>
        <p:spPr>
          <a:xfrm rot="0">
            <a:off x="3873647" y="8160772"/>
            <a:ext cx="8677863" cy="32232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3 participant</a:t>
            </a:r>
          </a:p>
        </p:txBody>
      </p:sp>
    </p:spTree>
  </p:cSld>
  <p:clrMapOvr>
    <a:masterClrMapping/>
  </p:clrMapOvr>
  <p:transition spd="slow">
    <p:cover dir="u"/>
  </p:transition>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sp>
        <p:nvSpPr>
          <p:cNvPr name="Freeform 3" id="3"/>
          <p:cNvSpPr/>
          <p:nvPr/>
        </p:nvSpPr>
        <p:spPr>
          <a:xfrm flipH="false" flipV="false" rot="0">
            <a:off x="1774143" y="1936458"/>
            <a:ext cx="14830293" cy="8243005"/>
          </a:xfrm>
          <a:custGeom>
            <a:avLst/>
            <a:gdLst/>
            <a:ahLst/>
            <a:cxnLst/>
            <a:rect r="r" b="b" t="t" l="l"/>
            <a:pathLst>
              <a:path h="8243005" w="14830293">
                <a:moveTo>
                  <a:pt x="0" y="0"/>
                </a:moveTo>
                <a:lnTo>
                  <a:pt x="14830293" y="0"/>
                </a:lnTo>
                <a:lnTo>
                  <a:pt x="14830293" y="8243005"/>
                </a:lnTo>
                <a:lnTo>
                  <a:pt x="0" y="8243005"/>
                </a:lnTo>
                <a:lnTo>
                  <a:pt x="0" y="0"/>
                </a:lnTo>
                <a:close/>
              </a:path>
            </a:pathLst>
          </a:custGeom>
          <a:blipFill>
            <a:blip r:embed="rId3"/>
            <a:stretch>
              <a:fillRect l="-610" t="-1140" r="0" b="0"/>
            </a:stretch>
          </a:blipFill>
        </p:spPr>
      </p:sp>
      <p:grpSp>
        <p:nvGrpSpPr>
          <p:cNvPr name="Group 4" id="4"/>
          <p:cNvGrpSpPr>
            <a:grpSpLocks noChangeAspect="true"/>
          </p:cNvGrpSpPr>
          <p:nvPr/>
        </p:nvGrpSpPr>
        <p:grpSpPr>
          <a:xfrm rot="-5400000">
            <a:off x="396526" y="484398"/>
            <a:ext cx="2011869" cy="2011869"/>
            <a:chOff x="0" y="0"/>
            <a:chExt cx="6355080" cy="6355080"/>
          </a:xfrm>
        </p:grpSpPr>
        <p:sp>
          <p:nvSpPr>
            <p:cNvPr name="Freeform 5" id="5"/>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6" id="6"/>
          <p:cNvGrpSpPr/>
          <p:nvPr/>
        </p:nvGrpSpPr>
        <p:grpSpPr>
          <a:xfrm rot="0">
            <a:off x="-2057400" y="-1410532"/>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9" id="9"/>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02</a:t>
            </a:r>
          </a:p>
        </p:txBody>
      </p:sp>
      <p:sp>
        <p:nvSpPr>
          <p:cNvPr name="TextBox 10" id="10"/>
          <p:cNvSpPr txBox="true"/>
          <p:nvPr/>
        </p:nvSpPr>
        <p:spPr>
          <a:xfrm rot="0">
            <a:off x="1028908"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Define</a:t>
            </a:r>
          </a:p>
        </p:txBody>
      </p:sp>
      <p:sp>
        <p:nvSpPr>
          <p:cNvPr name="TextBox 11" id="11"/>
          <p:cNvSpPr txBox="true"/>
          <p:nvPr/>
        </p:nvSpPr>
        <p:spPr>
          <a:xfrm rot="0">
            <a:off x="3290427" y="601459"/>
            <a:ext cx="11707145" cy="888873"/>
          </a:xfrm>
          <a:prstGeom prst="rect">
            <a:avLst/>
          </a:prstGeom>
        </p:spPr>
        <p:txBody>
          <a:bodyPr anchor="t" rtlCol="false" tIns="0" lIns="0" bIns="0" rIns="0">
            <a:spAutoFit/>
          </a:bodyPr>
          <a:lstStyle/>
          <a:p>
            <a:pPr algn="ctr">
              <a:lnSpc>
                <a:spcPts val="5615"/>
              </a:lnSpc>
            </a:pPr>
            <a:r>
              <a:rPr lang="en-US" b="true" sz="5199">
                <a:solidFill>
                  <a:srgbClr val="FFFFFF"/>
                </a:solidFill>
                <a:latin typeface="Agrandir Medium"/>
                <a:ea typeface="Agrandir Medium"/>
                <a:cs typeface="Agrandir Medium"/>
                <a:sym typeface="Agrandir Medium"/>
              </a:rPr>
              <a:t>USER PERSONA</a:t>
            </a:r>
          </a:p>
        </p:txBody>
      </p:sp>
    </p:spTree>
  </p:cSld>
  <p:clrMapOvr>
    <a:masterClrMapping/>
  </p:clrMapOvr>
  <p:transition spd="slow">
    <p:cover dir="u"/>
  </p:transition>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Freeform 8" id="8"/>
          <p:cNvSpPr/>
          <p:nvPr/>
        </p:nvSpPr>
        <p:spPr>
          <a:xfrm flipH="false" flipV="false" rot="0">
            <a:off x="4020109" y="732139"/>
            <a:ext cx="14267891" cy="9027695"/>
          </a:xfrm>
          <a:custGeom>
            <a:avLst/>
            <a:gdLst/>
            <a:ahLst/>
            <a:cxnLst/>
            <a:rect r="r" b="b" t="t" l="l"/>
            <a:pathLst>
              <a:path h="9027695" w="14267891">
                <a:moveTo>
                  <a:pt x="0" y="0"/>
                </a:moveTo>
                <a:lnTo>
                  <a:pt x="14267891" y="0"/>
                </a:lnTo>
                <a:lnTo>
                  <a:pt x="14267891" y="9027696"/>
                </a:lnTo>
                <a:lnTo>
                  <a:pt x="0" y="9027696"/>
                </a:lnTo>
                <a:lnTo>
                  <a:pt x="0" y="0"/>
                </a:lnTo>
                <a:close/>
              </a:path>
            </a:pathLst>
          </a:custGeom>
          <a:blipFill>
            <a:blip r:embed="rId3"/>
            <a:stretch>
              <a:fillRect l="0" t="-161" r="0" b="0"/>
            </a:stretch>
          </a:blipFill>
        </p:spPr>
      </p:sp>
      <p:sp>
        <p:nvSpPr>
          <p:cNvPr name="TextBox 9" id="9"/>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02</a:t>
            </a:r>
          </a:p>
        </p:txBody>
      </p:sp>
      <p:sp>
        <p:nvSpPr>
          <p:cNvPr name="TextBox 10" id="10"/>
          <p:cNvSpPr txBox="true"/>
          <p:nvPr/>
        </p:nvSpPr>
        <p:spPr>
          <a:xfrm rot="0">
            <a:off x="1028908"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Define</a:t>
            </a:r>
          </a:p>
        </p:txBody>
      </p:sp>
      <p:sp>
        <p:nvSpPr>
          <p:cNvPr name="TextBox 11" id="11"/>
          <p:cNvSpPr txBox="true"/>
          <p:nvPr/>
        </p:nvSpPr>
        <p:spPr>
          <a:xfrm rot="0">
            <a:off x="-602601" y="4407004"/>
            <a:ext cx="4198120" cy="2298573"/>
          </a:xfrm>
          <a:prstGeom prst="rect">
            <a:avLst/>
          </a:prstGeom>
        </p:spPr>
        <p:txBody>
          <a:bodyPr anchor="t" rtlCol="false" tIns="0" lIns="0" bIns="0" rIns="0">
            <a:spAutoFit/>
          </a:bodyPr>
          <a:lstStyle/>
          <a:p>
            <a:pPr algn="r">
              <a:lnSpc>
                <a:spcPts val="5615"/>
              </a:lnSpc>
            </a:pPr>
            <a:r>
              <a:rPr lang="en-US" b="true" sz="5199">
                <a:solidFill>
                  <a:srgbClr val="FFFFFF"/>
                </a:solidFill>
                <a:latin typeface="Agrandir Medium"/>
                <a:ea typeface="Agrandir Medium"/>
                <a:cs typeface="Agrandir Medium"/>
                <a:sym typeface="Agrandir Medium"/>
              </a:rPr>
              <a:t>USER JOURNEY MAP</a:t>
            </a:r>
          </a:p>
        </p:txBody>
      </p:sp>
    </p:spTree>
  </p:cSld>
  <p:clrMapOvr>
    <a:masterClrMapping/>
  </p:clrMapOvr>
  <p:transition spd="slow">
    <p:cover dir="u"/>
  </p:transition>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11" id="11"/>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02</a:t>
            </a:r>
          </a:p>
        </p:txBody>
      </p:sp>
      <p:sp>
        <p:nvSpPr>
          <p:cNvPr name="TextBox 12" id="12"/>
          <p:cNvSpPr txBox="true"/>
          <p:nvPr/>
        </p:nvSpPr>
        <p:spPr>
          <a:xfrm rot="0">
            <a:off x="1028908"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Define</a:t>
            </a:r>
          </a:p>
        </p:txBody>
      </p:sp>
      <p:sp>
        <p:nvSpPr>
          <p:cNvPr name="TextBox 13" id="13"/>
          <p:cNvSpPr txBox="true"/>
          <p:nvPr/>
        </p:nvSpPr>
        <p:spPr>
          <a:xfrm rot="0">
            <a:off x="5768260" y="1477246"/>
            <a:ext cx="6751480" cy="1097661"/>
          </a:xfrm>
          <a:prstGeom prst="rect">
            <a:avLst/>
          </a:prstGeom>
        </p:spPr>
        <p:txBody>
          <a:bodyPr anchor="t" rtlCol="false" tIns="0" lIns="0" bIns="0" rIns="0">
            <a:spAutoFit/>
          </a:bodyPr>
          <a:lstStyle/>
          <a:p>
            <a:pPr algn="ctr">
              <a:lnSpc>
                <a:spcPts val="6911"/>
              </a:lnSpc>
            </a:pPr>
            <a:r>
              <a:rPr lang="en-US" b="true" sz="6399">
                <a:solidFill>
                  <a:srgbClr val="FFFFFF"/>
                </a:solidFill>
                <a:latin typeface="Agrandir Medium"/>
                <a:ea typeface="Agrandir Medium"/>
                <a:cs typeface="Agrandir Medium"/>
                <a:sym typeface="Agrandir Medium"/>
              </a:rPr>
              <a:t>POV</a:t>
            </a:r>
          </a:p>
        </p:txBody>
      </p:sp>
      <p:graphicFrame>
        <p:nvGraphicFramePr>
          <p:cNvPr name="Table 14" id="14"/>
          <p:cNvGraphicFramePr>
            <a:graphicFrameLocks noGrp="true"/>
          </p:cNvGraphicFramePr>
          <p:nvPr/>
        </p:nvGraphicFramePr>
        <p:xfrm>
          <a:off x="2178001" y="2680559"/>
          <a:ext cx="13968873" cy="6109678"/>
        </p:xfrm>
        <a:graphic>
          <a:graphicData uri="http://schemas.openxmlformats.org/drawingml/2006/table">
            <a:tbl>
              <a:tblPr/>
              <a:tblGrid>
                <a:gridCol w="4656291"/>
                <a:gridCol w="4656291"/>
                <a:gridCol w="4656291"/>
              </a:tblGrid>
              <a:tr h="963344">
                <a:tc>
                  <a:txBody>
                    <a:bodyPr anchor="t" rtlCol="false"/>
                    <a:lstStyle/>
                    <a:p>
                      <a:pPr algn="ctr">
                        <a:lnSpc>
                          <a:spcPts val="2771"/>
                        </a:lnSpc>
                        <a:defRPr/>
                      </a:pPr>
                      <a:r>
                        <a:rPr lang="en-US" sz="1979">
                          <a:solidFill>
                            <a:srgbClr val="FFFFFF"/>
                          </a:solidFill>
                          <a:latin typeface="Poppins"/>
                          <a:ea typeface="Poppins"/>
                          <a:cs typeface="Poppins"/>
                          <a:sym typeface="Poppins"/>
                        </a:rPr>
                        <a:t>USER</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tcPr>
                </a:tc>
                <a:tc>
                  <a:txBody>
                    <a:bodyPr anchor="t" rtlCol="false"/>
                    <a:lstStyle/>
                    <a:p>
                      <a:pPr algn="ctr">
                        <a:lnSpc>
                          <a:spcPts val="2771"/>
                        </a:lnSpc>
                        <a:defRPr/>
                      </a:pPr>
                      <a:r>
                        <a:rPr lang="en-US" sz="1979">
                          <a:solidFill>
                            <a:srgbClr val="FFFFFF"/>
                          </a:solidFill>
                          <a:latin typeface="Poppins"/>
                          <a:ea typeface="Poppins"/>
                          <a:cs typeface="Poppins"/>
                          <a:sym typeface="Poppins"/>
                        </a:rPr>
                        <a:t>NEED</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tcPr>
                </a:tc>
                <a:tc>
                  <a:txBody>
                    <a:bodyPr anchor="t" rtlCol="false"/>
                    <a:lstStyle/>
                    <a:p>
                      <a:pPr algn="ctr">
                        <a:lnSpc>
                          <a:spcPts val="2771"/>
                        </a:lnSpc>
                        <a:defRPr/>
                      </a:pPr>
                      <a:r>
                        <a:rPr lang="en-US" sz="1979">
                          <a:solidFill>
                            <a:srgbClr val="FFFFFF"/>
                          </a:solidFill>
                          <a:latin typeface="Poppins"/>
                          <a:ea typeface="Poppins"/>
                          <a:cs typeface="Poppins"/>
                          <a:sym typeface="Poppins"/>
                        </a:rPr>
                        <a:t>INSIGHT</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tcPr>
                </a:tc>
              </a:tr>
              <a:tr h="5146335">
                <a:tc>
                  <a:txBody>
                    <a:bodyPr anchor="t" rtlCol="false"/>
                    <a:lstStyle/>
                    <a:p>
                      <a:pPr algn="ctr">
                        <a:lnSpc>
                          <a:spcPts val="2771"/>
                        </a:lnSpc>
                        <a:defRPr/>
                      </a:pPr>
                      <a:r>
                        <a:rPr lang="en-US" sz="1979">
                          <a:solidFill>
                            <a:srgbClr val="FFFFFF"/>
                          </a:solidFill>
                          <a:latin typeface="Poppins"/>
                          <a:ea typeface="Poppins"/>
                          <a:cs typeface="Poppins"/>
                          <a:sym typeface="Poppins"/>
                        </a:rPr>
                        <a:t>Pengguna aktif TIX-ID dengan status VIP+.</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a:txBody>
                    <a:bodyPr anchor="t" rtlCol="false"/>
                    <a:lstStyle/>
                    <a:p>
                      <a:pPr algn="ctr">
                        <a:lnSpc>
                          <a:spcPts val="2771"/>
                        </a:lnSpc>
                        <a:defRPr/>
                      </a:pPr>
                      <a:r>
                        <a:rPr lang="en-US" sz="1979">
                          <a:solidFill>
                            <a:srgbClr val="FFFFFF"/>
                          </a:solidFill>
                          <a:latin typeface="Poppins"/>
                          <a:ea typeface="Poppins"/>
                          <a:cs typeface="Poppins"/>
                          <a:sym typeface="Poppins"/>
                        </a:rPr>
                        <a:t>Pengalaman pemesanan tiket yang informatif dan seamless serta menyediakan benefit VIP+ yang relevan dan berdampak nyata agar dapat merasakan perbedaan nyata dibanding pengguna reguler.</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a:txBody>
                    <a:bodyPr anchor="t" rtlCol="false"/>
                    <a:lstStyle/>
                    <a:p>
                      <a:pPr algn="ctr">
                        <a:lnSpc>
                          <a:spcPts val="2771"/>
                        </a:lnSpc>
                        <a:defRPr/>
                      </a:pPr>
                      <a:r>
                        <a:rPr lang="en-US" sz="1979">
                          <a:solidFill>
                            <a:srgbClr val="FFFFFF"/>
                          </a:solidFill>
                          <a:latin typeface="Poppins"/>
                          <a:ea typeface="Poppins"/>
                          <a:cs typeface="Poppins"/>
                          <a:sym typeface="Poppins"/>
                        </a:rPr>
                        <a:t>Sebagai Pengguna TIX-ID VIP+ ingin merasakan pengalaman memesan Tiket yang seamless dan user friendly, user aktif menggunakan aplikasi ketika ada film favorit sedang tayang atau ketika ada event atau promo menarik yang disediakan oleh aplikasi. Mayoritas user merasa bahwa mereka masih kurang merasakan dampak kegunaan program VIP+ dan relevansi benefit ketika melakukan pemesanan di aplikasi.</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r>
            </a:tbl>
          </a:graphicData>
        </a:graphic>
      </p:graphicFrame>
    </p:spTree>
  </p:cSld>
  <p:clrMapOvr>
    <a:masterClrMapping/>
  </p:clrMapOvr>
  <p:transition spd="slow">
    <p:cover dir="u"/>
  </p:transition>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11" id="11"/>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02</a:t>
            </a:r>
          </a:p>
        </p:txBody>
      </p:sp>
      <p:sp>
        <p:nvSpPr>
          <p:cNvPr name="TextBox 12" id="12"/>
          <p:cNvSpPr txBox="true"/>
          <p:nvPr/>
        </p:nvSpPr>
        <p:spPr>
          <a:xfrm rot="0">
            <a:off x="1028908"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Define</a:t>
            </a:r>
          </a:p>
        </p:txBody>
      </p:sp>
      <p:sp>
        <p:nvSpPr>
          <p:cNvPr name="TextBox 13" id="13"/>
          <p:cNvSpPr txBox="true"/>
          <p:nvPr/>
        </p:nvSpPr>
        <p:spPr>
          <a:xfrm rot="0">
            <a:off x="8721356" y="2471355"/>
            <a:ext cx="845289" cy="2103501"/>
          </a:xfrm>
          <a:prstGeom prst="rect">
            <a:avLst/>
          </a:prstGeom>
        </p:spPr>
        <p:txBody>
          <a:bodyPr anchor="t" rtlCol="false" tIns="0" lIns="0" bIns="0" rIns="0">
            <a:spAutoFit/>
          </a:bodyPr>
          <a:lstStyle/>
          <a:p>
            <a:pPr algn="l">
              <a:lnSpc>
                <a:spcPts val="13391"/>
              </a:lnSpc>
            </a:pPr>
            <a:r>
              <a:rPr lang="en-US" sz="12399" b="true">
                <a:solidFill>
                  <a:srgbClr val="FFFFFF"/>
                </a:solidFill>
                <a:latin typeface="Agrandir Medium"/>
                <a:ea typeface="Agrandir Medium"/>
                <a:cs typeface="Agrandir Medium"/>
                <a:sym typeface="Agrandir Medium"/>
              </a:rPr>
              <a:t>“</a:t>
            </a:r>
          </a:p>
        </p:txBody>
      </p:sp>
      <p:sp>
        <p:nvSpPr>
          <p:cNvPr name="TextBox 14" id="14"/>
          <p:cNvSpPr txBox="true"/>
          <p:nvPr/>
        </p:nvSpPr>
        <p:spPr>
          <a:xfrm rot="0">
            <a:off x="1553588" y="4049968"/>
            <a:ext cx="15180824" cy="2588133"/>
          </a:xfrm>
          <a:prstGeom prst="rect">
            <a:avLst/>
          </a:prstGeom>
        </p:spPr>
        <p:txBody>
          <a:bodyPr anchor="t" rtlCol="false" tIns="0" lIns="0" bIns="0" rIns="0">
            <a:spAutoFit/>
          </a:bodyPr>
          <a:lstStyle/>
          <a:p>
            <a:pPr algn="ctr">
              <a:lnSpc>
                <a:spcPts val="2976"/>
              </a:lnSpc>
            </a:pPr>
            <a:r>
              <a:rPr lang="en-US" sz="2400" spc="117">
                <a:solidFill>
                  <a:srgbClr val="A7A7A7"/>
                </a:solidFill>
                <a:latin typeface="Montserrat"/>
                <a:ea typeface="Montserrat"/>
                <a:cs typeface="Montserrat"/>
                <a:sym typeface="Montserrat"/>
              </a:rPr>
              <a:t>Pengguna aktif TIX-ID dengan status VIP+</a:t>
            </a:r>
            <a:r>
              <a:rPr lang="en-US" sz="2400" spc="117">
                <a:solidFill>
                  <a:srgbClr val="FFFFFF"/>
                </a:solidFill>
                <a:latin typeface="Montserrat"/>
                <a:ea typeface="Montserrat"/>
                <a:cs typeface="Montserrat"/>
                <a:sym typeface="Montserrat"/>
              </a:rPr>
              <a:t> </a:t>
            </a:r>
            <a:r>
              <a:rPr lang="en-US" b="true" sz="2400" spc="117">
                <a:solidFill>
                  <a:srgbClr val="FFFFFF"/>
                </a:solidFill>
                <a:latin typeface="Montserrat Bold"/>
                <a:ea typeface="Montserrat Bold"/>
                <a:cs typeface="Montserrat Bold"/>
                <a:sym typeface="Montserrat Bold"/>
              </a:rPr>
              <a:t>membutuhkan</a:t>
            </a:r>
            <a:r>
              <a:rPr lang="en-US" sz="2400" spc="117">
                <a:solidFill>
                  <a:srgbClr val="FFFFFF"/>
                </a:solidFill>
                <a:latin typeface="Montserrat"/>
                <a:ea typeface="Montserrat"/>
                <a:cs typeface="Montserrat"/>
                <a:sym typeface="Montserrat"/>
              </a:rPr>
              <a:t> </a:t>
            </a:r>
            <a:r>
              <a:rPr lang="en-US" sz="2400" spc="117">
                <a:solidFill>
                  <a:srgbClr val="A7A7A7"/>
                </a:solidFill>
                <a:latin typeface="Montserrat"/>
                <a:ea typeface="Montserrat"/>
                <a:cs typeface="Montserrat"/>
                <a:sym typeface="Montserrat"/>
              </a:rPr>
              <a:t>pengalaman pemesanan tiket yang informatif, seamless, dan secara jelas menampilkan benefit VIP+ yang relevan serta berdampak nyata, agar dapat merasakan perbedaan signifikan dibanding pengguna reguler, </a:t>
            </a:r>
            <a:r>
              <a:rPr lang="en-US" b="true" sz="2400" spc="117">
                <a:solidFill>
                  <a:srgbClr val="FFFFFF"/>
                </a:solidFill>
                <a:latin typeface="Montserrat Bold"/>
                <a:ea typeface="Montserrat Bold"/>
                <a:cs typeface="Montserrat Bold"/>
                <a:sym typeface="Montserrat Bold"/>
              </a:rPr>
              <a:t>karena</a:t>
            </a:r>
            <a:r>
              <a:rPr lang="en-US" sz="2400" spc="117">
                <a:solidFill>
                  <a:srgbClr val="A7A7A7"/>
                </a:solidFill>
                <a:latin typeface="Montserrat"/>
                <a:ea typeface="Montserrat"/>
                <a:cs typeface="Montserrat"/>
                <a:sym typeface="Montserrat"/>
              </a:rPr>
              <a:t> meskipun user aktif memesan tiket saat film favorit tayang atau ada promo menarik, benefit VIP+ sering tidak terasa, kurang terlihat, dan tidak cukup kontekstual dalam proses pemesanan, sehingga nilai eksklusivitas VIP+ menjadi kurang bermakna.</a:t>
            </a:r>
          </a:p>
        </p:txBody>
      </p:sp>
      <p:sp>
        <p:nvSpPr>
          <p:cNvPr name="TextBox 15" id="15"/>
          <p:cNvSpPr txBox="true"/>
          <p:nvPr/>
        </p:nvSpPr>
        <p:spPr>
          <a:xfrm rot="0">
            <a:off x="5768260" y="1477246"/>
            <a:ext cx="6751480" cy="1097661"/>
          </a:xfrm>
          <a:prstGeom prst="rect">
            <a:avLst/>
          </a:prstGeom>
        </p:spPr>
        <p:txBody>
          <a:bodyPr anchor="t" rtlCol="false" tIns="0" lIns="0" bIns="0" rIns="0">
            <a:spAutoFit/>
          </a:bodyPr>
          <a:lstStyle/>
          <a:p>
            <a:pPr algn="ctr">
              <a:lnSpc>
                <a:spcPts val="6911"/>
              </a:lnSpc>
            </a:pPr>
            <a:r>
              <a:rPr lang="en-US" b="true" sz="6399">
                <a:solidFill>
                  <a:srgbClr val="FFFFFF"/>
                </a:solidFill>
                <a:latin typeface="Agrandir Medium"/>
                <a:ea typeface="Agrandir Medium"/>
                <a:cs typeface="Agrandir Medium"/>
                <a:sym typeface="Agrandir Medium"/>
              </a:rPr>
              <a:t>POV</a:t>
            </a:r>
          </a:p>
        </p:txBody>
      </p:sp>
    </p:spTree>
  </p:cSld>
  <p:clrMapOvr>
    <a:masterClrMapping/>
  </p:clrMapOvr>
  <p:transition spd="slow">
    <p:cover dir="u"/>
  </p:transition>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11" id="11"/>
          <p:cNvGrpSpPr/>
          <p:nvPr/>
        </p:nvGrpSpPr>
        <p:grpSpPr>
          <a:xfrm rot="0">
            <a:off x="1028908" y="4994311"/>
            <a:ext cx="16230392" cy="2240423"/>
            <a:chOff x="0" y="0"/>
            <a:chExt cx="4274671" cy="590070"/>
          </a:xfrm>
        </p:grpSpPr>
        <p:sp>
          <p:nvSpPr>
            <p:cNvPr name="Freeform 12" id="12"/>
            <p:cNvSpPr/>
            <p:nvPr/>
          </p:nvSpPr>
          <p:spPr>
            <a:xfrm flipH="false" flipV="false" rot="0">
              <a:off x="0" y="0"/>
              <a:ext cx="4274671" cy="590070"/>
            </a:xfrm>
            <a:custGeom>
              <a:avLst/>
              <a:gdLst/>
              <a:ahLst/>
              <a:cxnLst/>
              <a:rect r="r" b="b" t="t" l="l"/>
              <a:pathLst>
                <a:path h="590070" w="4274671">
                  <a:moveTo>
                    <a:pt x="14787" y="0"/>
                  </a:moveTo>
                  <a:lnTo>
                    <a:pt x="4259884" y="0"/>
                  </a:lnTo>
                  <a:cubicBezTo>
                    <a:pt x="4263806" y="0"/>
                    <a:pt x="4267567" y="1558"/>
                    <a:pt x="4270340" y="4331"/>
                  </a:cubicBezTo>
                  <a:cubicBezTo>
                    <a:pt x="4273113" y="7104"/>
                    <a:pt x="4274671" y="10865"/>
                    <a:pt x="4274671" y="14787"/>
                  </a:cubicBezTo>
                  <a:lnTo>
                    <a:pt x="4274671" y="575283"/>
                  </a:lnTo>
                  <a:cubicBezTo>
                    <a:pt x="4274671" y="579205"/>
                    <a:pt x="4273113" y="582966"/>
                    <a:pt x="4270340" y="585739"/>
                  </a:cubicBezTo>
                  <a:cubicBezTo>
                    <a:pt x="4267567" y="588512"/>
                    <a:pt x="4263806" y="590070"/>
                    <a:pt x="4259884" y="590070"/>
                  </a:cubicBezTo>
                  <a:lnTo>
                    <a:pt x="14787" y="590070"/>
                  </a:lnTo>
                  <a:cubicBezTo>
                    <a:pt x="10865" y="590070"/>
                    <a:pt x="7104" y="588512"/>
                    <a:pt x="4331" y="585739"/>
                  </a:cubicBezTo>
                  <a:cubicBezTo>
                    <a:pt x="1558" y="582966"/>
                    <a:pt x="0" y="579205"/>
                    <a:pt x="0" y="575283"/>
                  </a:cubicBezTo>
                  <a:lnTo>
                    <a:pt x="0" y="14787"/>
                  </a:lnTo>
                  <a:cubicBezTo>
                    <a:pt x="0" y="10865"/>
                    <a:pt x="1558" y="7104"/>
                    <a:pt x="4331" y="4331"/>
                  </a:cubicBezTo>
                  <a:cubicBezTo>
                    <a:pt x="7104" y="1558"/>
                    <a:pt x="10865" y="0"/>
                    <a:pt x="14787" y="0"/>
                  </a:cubicBezTo>
                  <a:close/>
                </a:path>
              </a:pathLst>
            </a:custGeom>
            <a:solidFill>
              <a:srgbClr val="FFFFFF">
                <a:alpha val="7843"/>
              </a:srgbClr>
            </a:solidFill>
          </p:spPr>
        </p:sp>
        <p:sp>
          <p:nvSpPr>
            <p:cNvPr name="TextBox 13" id="13"/>
            <p:cNvSpPr txBox="true"/>
            <p:nvPr/>
          </p:nvSpPr>
          <p:spPr>
            <a:xfrm>
              <a:off x="0" y="-57150"/>
              <a:ext cx="4274671" cy="647220"/>
            </a:xfrm>
            <a:prstGeom prst="rect">
              <a:avLst/>
            </a:prstGeom>
          </p:spPr>
          <p:txBody>
            <a:bodyPr anchor="ctr" rtlCol="false" tIns="50800" lIns="50800" bIns="50800" rIns="50800"/>
            <a:lstStyle/>
            <a:p>
              <a:pPr algn="ctr">
                <a:lnSpc>
                  <a:spcPts val="2771"/>
                </a:lnSpc>
              </a:pPr>
            </a:p>
          </p:txBody>
        </p:sp>
      </p:grpSp>
      <p:sp>
        <p:nvSpPr>
          <p:cNvPr name="TextBox 14" id="14"/>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02</a:t>
            </a:r>
          </a:p>
        </p:txBody>
      </p:sp>
      <p:sp>
        <p:nvSpPr>
          <p:cNvPr name="TextBox 15" id="15"/>
          <p:cNvSpPr txBox="true"/>
          <p:nvPr/>
        </p:nvSpPr>
        <p:spPr>
          <a:xfrm rot="0">
            <a:off x="1028908"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Define</a:t>
            </a:r>
          </a:p>
        </p:txBody>
      </p:sp>
      <p:sp>
        <p:nvSpPr>
          <p:cNvPr name="TextBox 16" id="16"/>
          <p:cNvSpPr txBox="true"/>
          <p:nvPr/>
        </p:nvSpPr>
        <p:spPr>
          <a:xfrm rot="0">
            <a:off x="8721356" y="3856515"/>
            <a:ext cx="845289" cy="2103501"/>
          </a:xfrm>
          <a:prstGeom prst="rect">
            <a:avLst/>
          </a:prstGeom>
        </p:spPr>
        <p:txBody>
          <a:bodyPr anchor="t" rtlCol="false" tIns="0" lIns="0" bIns="0" rIns="0">
            <a:spAutoFit/>
          </a:bodyPr>
          <a:lstStyle/>
          <a:p>
            <a:pPr algn="l">
              <a:lnSpc>
                <a:spcPts val="13391"/>
              </a:lnSpc>
            </a:pPr>
            <a:r>
              <a:rPr lang="en-US" sz="12399" b="true">
                <a:solidFill>
                  <a:srgbClr val="FFFFFF"/>
                </a:solidFill>
                <a:latin typeface="Agrandir Medium"/>
                <a:ea typeface="Agrandir Medium"/>
                <a:cs typeface="Agrandir Medium"/>
                <a:sym typeface="Agrandir Medium"/>
              </a:rPr>
              <a:t>“</a:t>
            </a:r>
          </a:p>
        </p:txBody>
      </p:sp>
      <p:sp>
        <p:nvSpPr>
          <p:cNvPr name="TextBox 17" id="17"/>
          <p:cNvSpPr txBox="true"/>
          <p:nvPr/>
        </p:nvSpPr>
        <p:spPr>
          <a:xfrm rot="0">
            <a:off x="1553588" y="5435128"/>
            <a:ext cx="15180824" cy="1102233"/>
          </a:xfrm>
          <a:prstGeom prst="rect">
            <a:avLst/>
          </a:prstGeom>
        </p:spPr>
        <p:txBody>
          <a:bodyPr anchor="t" rtlCol="false" tIns="0" lIns="0" bIns="0" rIns="0">
            <a:spAutoFit/>
          </a:bodyPr>
          <a:lstStyle/>
          <a:p>
            <a:pPr algn="ctr">
              <a:lnSpc>
                <a:spcPts val="2976"/>
              </a:lnSpc>
            </a:pPr>
            <a:r>
              <a:rPr lang="en-US" sz="2400" spc="117">
                <a:solidFill>
                  <a:srgbClr val="FFFFFF"/>
                </a:solidFill>
                <a:latin typeface="Montserrat"/>
                <a:ea typeface="Montserrat"/>
                <a:cs typeface="Montserrat"/>
                <a:sym typeface="Montserrat"/>
              </a:rPr>
              <a:t>HMW dapat </a:t>
            </a:r>
            <a:r>
              <a:rPr lang="en-US" sz="2400" spc="117">
                <a:solidFill>
                  <a:srgbClr val="FFFFFF"/>
                </a:solidFill>
                <a:latin typeface="Montserrat"/>
                <a:ea typeface="Montserrat"/>
                <a:cs typeface="Montserrat"/>
                <a:sym typeface="Montserrat"/>
              </a:rPr>
              <a:t>memb</a:t>
            </a:r>
            <a:r>
              <a:rPr lang="en-US" sz="2400" spc="117">
                <a:solidFill>
                  <a:srgbClr val="FFFFFF"/>
                </a:solidFill>
                <a:latin typeface="Montserrat"/>
                <a:ea typeface="Montserrat"/>
                <a:cs typeface="Montserrat"/>
                <a:sym typeface="Montserrat"/>
              </a:rPr>
              <a:t>an</a:t>
            </a:r>
            <a:r>
              <a:rPr lang="en-US" sz="2400" spc="117">
                <a:solidFill>
                  <a:srgbClr val="FFFFFF"/>
                </a:solidFill>
                <a:latin typeface="Montserrat"/>
                <a:ea typeface="Montserrat"/>
                <a:cs typeface="Montserrat"/>
                <a:sym typeface="Montserrat"/>
              </a:rPr>
              <a:t>tu</a:t>
            </a:r>
            <a:r>
              <a:rPr lang="en-US" sz="2400" spc="117">
                <a:solidFill>
                  <a:srgbClr val="FFFFFF"/>
                </a:solidFill>
                <a:latin typeface="Montserrat"/>
                <a:ea typeface="Montserrat"/>
                <a:cs typeface="Montserrat"/>
                <a:sym typeface="Montserrat"/>
              </a:rPr>
              <a:t> pengguna VIP+ menyadari dan merasakan nilai dari status VIP+ mereka saat memesan tiket, tanpa mengganggu tujuan utama mereka untuk menonton film?</a:t>
            </a:r>
          </a:p>
        </p:txBody>
      </p:sp>
      <p:sp>
        <p:nvSpPr>
          <p:cNvPr name="TextBox 18" id="18"/>
          <p:cNvSpPr txBox="true"/>
          <p:nvPr/>
        </p:nvSpPr>
        <p:spPr>
          <a:xfrm rot="0">
            <a:off x="5804712" y="2864000"/>
            <a:ext cx="6678577" cy="1097661"/>
          </a:xfrm>
          <a:prstGeom prst="rect">
            <a:avLst/>
          </a:prstGeom>
        </p:spPr>
        <p:txBody>
          <a:bodyPr anchor="t" rtlCol="false" tIns="0" lIns="0" bIns="0" rIns="0">
            <a:spAutoFit/>
          </a:bodyPr>
          <a:lstStyle/>
          <a:p>
            <a:pPr algn="ctr">
              <a:lnSpc>
                <a:spcPts val="6911"/>
              </a:lnSpc>
            </a:pPr>
            <a:r>
              <a:rPr lang="en-US" b="true" sz="6399">
                <a:solidFill>
                  <a:srgbClr val="FFFFFF"/>
                </a:solidFill>
                <a:latin typeface="Agrandir Medium"/>
                <a:ea typeface="Agrandir Medium"/>
                <a:cs typeface="Agrandir Medium"/>
                <a:sym typeface="Agrandir Medium"/>
              </a:rPr>
              <a:t>HOW MIGHT WE</a:t>
            </a:r>
          </a:p>
        </p:txBody>
      </p:sp>
    </p:spTree>
  </p:cSld>
  <p:clrMapOvr>
    <a:masterClrMapping/>
  </p:clrMapOvr>
  <p:transition spd="slow">
    <p:cover dir="u"/>
  </p:transition>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AutoShape 11" id="11"/>
          <p:cNvSpPr/>
          <p:nvPr/>
        </p:nvSpPr>
        <p:spPr>
          <a:xfrm flipV="true">
            <a:off x="13462039" y="892676"/>
            <a:ext cx="0" cy="7755798"/>
          </a:xfrm>
          <a:prstGeom prst="line">
            <a:avLst/>
          </a:prstGeom>
          <a:ln cap="flat" w="28575">
            <a:solidFill>
              <a:srgbClr val="FFFFFF"/>
            </a:solidFill>
            <a:prstDash val="solid"/>
            <a:headEnd type="none" len="sm" w="sm"/>
            <a:tailEnd type="arrow" len="sm" w="med"/>
          </a:ln>
        </p:spPr>
      </p:sp>
      <p:sp>
        <p:nvSpPr>
          <p:cNvPr name="AutoShape 12" id="12"/>
          <p:cNvSpPr/>
          <p:nvPr/>
        </p:nvSpPr>
        <p:spPr>
          <a:xfrm>
            <a:off x="5535565" y="7967235"/>
            <a:ext cx="11723735" cy="0"/>
          </a:xfrm>
          <a:prstGeom prst="line">
            <a:avLst/>
          </a:prstGeom>
          <a:ln cap="flat" w="28575">
            <a:solidFill>
              <a:srgbClr val="FFFFFF"/>
            </a:solidFill>
            <a:prstDash val="solid"/>
            <a:headEnd type="none" len="sm" w="sm"/>
            <a:tailEnd type="arrow" len="sm" w="med"/>
          </a:ln>
        </p:spPr>
      </p:sp>
      <p:sp>
        <p:nvSpPr>
          <p:cNvPr name="TextBox 13" id="13"/>
          <p:cNvSpPr txBox="true"/>
          <p:nvPr/>
        </p:nvSpPr>
        <p:spPr>
          <a:xfrm rot="0">
            <a:off x="11642386" y="9031148"/>
            <a:ext cx="3639307" cy="267108"/>
          </a:xfrm>
          <a:prstGeom prst="rect">
            <a:avLst/>
          </a:prstGeom>
        </p:spPr>
        <p:txBody>
          <a:bodyPr anchor="t" rtlCol="false" tIns="0" lIns="0" bIns="0" rIns="0">
            <a:spAutoFit/>
          </a:bodyPr>
          <a:lstStyle/>
          <a:p>
            <a:pPr algn="ctr" marL="0" indent="0" lvl="0">
              <a:lnSpc>
                <a:spcPts val="2038"/>
              </a:lnSpc>
            </a:pPr>
            <a:r>
              <a:rPr lang="en-US" b="true" sz="2038" spc="203">
                <a:solidFill>
                  <a:srgbClr val="FD7F84"/>
                </a:solidFill>
                <a:latin typeface="DM Sans Bold"/>
                <a:ea typeface="DM Sans Bold"/>
                <a:cs typeface="DM Sans Bold"/>
                <a:sym typeface="DM Sans Bold"/>
              </a:rPr>
              <a:t>IMPACT</a:t>
            </a:r>
          </a:p>
        </p:txBody>
      </p:sp>
      <p:sp>
        <p:nvSpPr>
          <p:cNvPr name="TextBox 14" id="14"/>
          <p:cNvSpPr txBox="true"/>
          <p:nvPr/>
        </p:nvSpPr>
        <p:spPr>
          <a:xfrm rot="0">
            <a:off x="5950127" y="7458640"/>
            <a:ext cx="4531711" cy="220734"/>
          </a:xfrm>
          <a:prstGeom prst="rect">
            <a:avLst/>
          </a:prstGeom>
        </p:spPr>
        <p:txBody>
          <a:bodyPr anchor="t" rtlCol="false" tIns="0" lIns="0" bIns="0" rIns="0">
            <a:spAutoFit/>
          </a:bodyPr>
          <a:lstStyle/>
          <a:p>
            <a:pPr algn="ctr" marL="0" indent="0" lvl="0">
              <a:lnSpc>
                <a:spcPts val="1698"/>
              </a:lnSpc>
            </a:pPr>
            <a:r>
              <a:rPr lang="en-US" sz="1698" spc="169">
                <a:solidFill>
                  <a:srgbClr val="00C4CC"/>
                </a:solidFill>
                <a:latin typeface="DM Sans"/>
                <a:ea typeface="DM Sans"/>
                <a:cs typeface="DM Sans"/>
                <a:sym typeface="DM Sans"/>
              </a:rPr>
              <a:t>LOW</a:t>
            </a:r>
          </a:p>
        </p:txBody>
      </p:sp>
      <p:sp>
        <p:nvSpPr>
          <p:cNvPr name="TextBox 15" id="15"/>
          <p:cNvSpPr txBox="true"/>
          <p:nvPr/>
        </p:nvSpPr>
        <p:spPr>
          <a:xfrm rot="-5400000">
            <a:off x="12298011" y="3567284"/>
            <a:ext cx="1729646" cy="220734"/>
          </a:xfrm>
          <a:prstGeom prst="rect">
            <a:avLst/>
          </a:prstGeom>
        </p:spPr>
        <p:txBody>
          <a:bodyPr anchor="t" rtlCol="false" tIns="0" lIns="0" bIns="0" rIns="0">
            <a:spAutoFit/>
          </a:bodyPr>
          <a:lstStyle/>
          <a:p>
            <a:pPr algn="ctr" marL="0" indent="0" lvl="0">
              <a:lnSpc>
                <a:spcPts val="1698"/>
              </a:lnSpc>
            </a:pPr>
            <a:r>
              <a:rPr lang="en-US" sz="1698" spc="169">
                <a:solidFill>
                  <a:srgbClr val="FD7F84"/>
                </a:solidFill>
                <a:latin typeface="DM Sans"/>
                <a:ea typeface="DM Sans"/>
                <a:cs typeface="DM Sans"/>
                <a:sym typeface="DM Sans"/>
              </a:rPr>
              <a:t>HIGH</a:t>
            </a:r>
          </a:p>
        </p:txBody>
      </p:sp>
      <p:sp>
        <p:nvSpPr>
          <p:cNvPr name="TextBox 16" id="16"/>
          <p:cNvSpPr txBox="true"/>
          <p:nvPr/>
        </p:nvSpPr>
        <p:spPr>
          <a:xfrm rot="0">
            <a:off x="11907589" y="7458640"/>
            <a:ext cx="4531711" cy="220734"/>
          </a:xfrm>
          <a:prstGeom prst="rect">
            <a:avLst/>
          </a:prstGeom>
        </p:spPr>
        <p:txBody>
          <a:bodyPr anchor="t" rtlCol="false" tIns="0" lIns="0" bIns="0" rIns="0">
            <a:spAutoFit/>
          </a:bodyPr>
          <a:lstStyle/>
          <a:p>
            <a:pPr algn="ctr" marL="0" indent="0" lvl="0">
              <a:lnSpc>
                <a:spcPts val="1698"/>
              </a:lnSpc>
            </a:pPr>
            <a:r>
              <a:rPr lang="en-US" sz="1698" spc="169">
                <a:solidFill>
                  <a:srgbClr val="00C4CC"/>
                </a:solidFill>
                <a:latin typeface="DM Sans"/>
                <a:ea typeface="DM Sans"/>
                <a:cs typeface="DM Sans"/>
                <a:sym typeface="DM Sans"/>
              </a:rPr>
              <a:t>HIGH</a:t>
            </a:r>
          </a:p>
        </p:txBody>
      </p:sp>
      <p:sp>
        <p:nvSpPr>
          <p:cNvPr name="TextBox 17" id="17"/>
          <p:cNvSpPr txBox="true"/>
          <p:nvPr/>
        </p:nvSpPr>
        <p:spPr>
          <a:xfrm rot="-5400000">
            <a:off x="3323150" y="7833681"/>
            <a:ext cx="3324228" cy="267108"/>
          </a:xfrm>
          <a:prstGeom prst="rect">
            <a:avLst/>
          </a:prstGeom>
        </p:spPr>
        <p:txBody>
          <a:bodyPr anchor="t" rtlCol="false" tIns="0" lIns="0" bIns="0" rIns="0">
            <a:spAutoFit/>
          </a:bodyPr>
          <a:lstStyle/>
          <a:p>
            <a:pPr algn="ctr" marL="0" indent="0" lvl="0">
              <a:lnSpc>
                <a:spcPts val="2038"/>
              </a:lnSpc>
            </a:pPr>
            <a:r>
              <a:rPr lang="en-US" b="true" sz="2038" spc="203">
                <a:solidFill>
                  <a:srgbClr val="00C4CC"/>
                </a:solidFill>
                <a:latin typeface="DM Sans Bold"/>
                <a:ea typeface="DM Sans Bold"/>
                <a:cs typeface="DM Sans Bold"/>
                <a:sym typeface="DM Sans Bold"/>
              </a:rPr>
              <a:t>EFFORT</a:t>
            </a:r>
          </a:p>
        </p:txBody>
      </p:sp>
      <p:sp>
        <p:nvSpPr>
          <p:cNvPr name="TextBox 18" id="18"/>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03</a:t>
            </a:r>
          </a:p>
        </p:txBody>
      </p:sp>
      <p:sp>
        <p:nvSpPr>
          <p:cNvPr name="TextBox 19" id="19"/>
          <p:cNvSpPr txBox="true"/>
          <p:nvPr/>
        </p:nvSpPr>
        <p:spPr>
          <a:xfrm rot="0">
            <a:off x="1402461"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Ideation</a:t>
            </a:r>
          </a:p>
        </p:txBody>
      </p:sp>
      <p:sp>
        <p:nvSpPr>
          <p:cNvPr name="TextBox 20" id="20"/>
          <p:cNvSpPr txBox="true"/>
          <p:nvPr/>
        </p:nvSpPr>
        <p:spPr>
          <a:xfrm rot="0">
            <a:off x="5692285" y="2485215"/>
            <a:ext cx="3078106" cy="1388110"/>
          </a:xfrm>
          <a:prstGeom prst="rect">
            <a:avLst/>
          </a:prstGeom>
        </p:spPr>
        <p:txBody>
          <a:bodyPr anchor="t" rtlCol="false" tIns="0" lIns="0" bIns="0" rIns="0">
            <a:spAutoFit/>
          </a:bodyPr>
          <a:lstStyle/>
          <a:p>
            <a:pPr algn="ctr" marL="345439" indent="-172720" lvl="1">
              <a:lnSpc>
                <a:spcPts val="2239"/>
              </a:lnSpc>
              <a:spcBef>
                <a:spcPct val="0"/>
              </a:spcBef>
              <a:buAutoNum type="arabicPeriod" startAt="1"/>
            </a:pPr>
            <a:r>
              <a:rPr lang="en-US" sz="1599">
                <a:solidFill>
                  <a:srgbClr val="00C4CC"/>
                </a:solidFill>
                <a:latin typeface="Poppins"/>
                <a:ea typeface="Poppins"/>
                <a:cs typeface="Poppins"/>
                <a:sym typeface="Poppins"/>
              </a:rPr>
              <a:t>Meningkatkan promosi benefit fitur VIP+ di Homepage, seperti : Voucher kadaluarsa, atau Voucher Diskon.</a:t>
            </a:r>
          </a:p>
        </p:txBody>
      </p:sp>
      <p:sp>
        <p:nvSpPr>
          <p:cNvPr name="TextBox 21" id="21"/>
          <p:cNvSpPr txBox="true"/>
          <p:nvPr/>
        </p:nvSpPr>
        <p:spPr>
          <a:xfrm rot="0">
            <a:off x="2194186" y="5564435"/>
            <a:ext cx="1649204" cy="283210"/>
          </a:xfrm>
          <a:prstGeom prst="rect">
            <a:avLst/>
          </a:prstGeom>
        </p:spPr>
        <p:txBody>
          <a:bodyPr anchor="t" rtlCol="false" tIns="0" lIns="0" bIns="0" rIns="0">
            <a:spAutoFit/>
          </a:bodyPr>
          <a:lstStyle/>
          <a:p>
            <a:pPr algn="ctr">
              <a:lnSpc>
                <a:spcPts val="2239"/>
              </a:lnSpc>
              <a:spcBef>
                <a:spcPct val="0"/>
              </a:spcBef>
            </a:pPr>
            <a:r>
              <a:rPr lang="en-US" sz="1599">
                <a:solidFill>
                  <a:srgbClr val="FFFFFF"/>
                </a:solidFill>
                <a:latin typeface="Poppins"/>
                <a:ea typeface="Poppins"/>
                <a:cs typeface="Poppins"/>
                <a:sym typeface="Poppins"/>
              </a:rPr>
              <a:t>( From Crazy 8 )</a:t>
            </a:r>
          </a:p>
        </p:txBody>
      </p:sp>
      <p:sp>
        <p:nvSpPr>
          <p:cNvPr name="TextBox 22" id="22"/>
          <p:cNvSpPr txBox="true"/>
          <p:nvPr/>
        </p:nvSpPr>
        <p:spPr>
          <a:xfrm rot="0">
            <a:off x="14014997" y="2485215"/>
            <a:ext cx="3114888" cy="1664335"/>
          </a:xfrm>
          <a:prstGeom prst="rect">
            <a:avLst/>
          </a:prstGeom>
        </p:spPr>
        <p:txBody>
          <a:bodyPr anchor="t" rtlCol="false" tIns="0" lIns="0" bIns="0" rIns="0">
            <a:spAutoFit/>
          </a:bodyPr>
          <a:lstStyle/>
          <a:p>
            <a:pPr algn="ctr" marL="345439" indent="-172720" lvl="1">
              <a:lnSpc>
                <a:spcPts val="2239"/>
              </a:lnSpc>
              <a:spcBef>
                <a:spcPct val="0"/>
              </a:spcBef>
              <a:buAutoNum type="arabicPeriod" startAt="1"/>
            </a:pPr>
            <a:r>
              <a:rPr lang="en-US" sz="1599">
                <a:solidFill>
                  <a:srgbClr val="FD7F84"/>
                </a:solidFill>
                <a:latin typeface="Poppins"/>
                <a:ea typeface="Poppins"/>
                <a:cs typeface="Poppins"/>
                <a:sym typeface="Poppins"/>
              </a:rPr>
              <a:t>M</a:t>
            </a:r>
            <a:r>
              <a:rPr lang="en-US" sz="1599">
                <a:solidFill>
                  <a:srgbClr val="FD7F84"/>
                </a:solidFill>
                <a:latin typeface="Poppins"/>
                <a:ea typeface="Poppins"/>
                <a:cs typeface="Poppins"/>
                <a:sym typeface="Poppins"/>
              </a:rPr>
              <a:t>emberikan fitur filter benefit VIP+ yang terbagi menjadi beberapa kategori seperti : Ticketing, Food &amp; Beverages, Media Partner, dll.</a:t>
            </a:r>
          </a:p>
        </p:txBody>
      </p:sp>
      <p:sp>
        <p:nvSpPr>
          <p:cNvPr name="TextBox 23" id="23"/>
          <p:cNvSpPr txBox="true"/>
          <p:nvPr/>
        </p:nvSpPr>
        <p:spPr>
          <a:xfrm rot="0">
            <a:off x="14014997" y="4872896"/>
            <a:ext cx="3244303" cy="1388110"/>
          </a:xfrm>
          <a:prstGeom prst="rect">
            <a:avLst/>
          </a:prstGeom>
        </p:spPr>
        <p:txBody>
          <a:bodyPr anchor="t" rtlCol="false" tIns="0" lIns="0" bIns="0" rIns="0">
            <a:spAutoFit/>
          </a:bodyPr>
          <a:lstStyle/>
          <a:p>
            <a:pPr algn="ctr" marL="345439" indent="-172720" lvl="1">
              <a:lnSpc>
                <a:spcPts val="2239"/>
              </a:lnSpc>
              <a:spcBef>
                <a:spcPct val="0"/>
              </a:spcBef>
              <a:buAutoNum type="arabicPeriod" startAt="1"/>
            </a:pPr>
            <a:r>
              <a:rPr lang="en-US" sz="1599">
                <a:solidFill>
                  <a:srgbClr val="FD7F84"/>
                </a:solidFill>
                <a:latin typeface="Poppins"/>
                <a:ea typeface="Poppins"/>
                <a:cs typeface="Poppins"/>
                <a:sym typeface="Poppins"/>
              </a:rPr>
              <a:t>M</a:t>
            </a:r>
            <a:r>
              <a:rPr lang="en-US" sz="1599">
                <a:solidFill>
                  <a:srgbClr val="FD7F84"/>
                </a:solidFill>
                <a:latin typeface="Poppins"/>
                <a:ea typeface="Poppins"/>
                <a:cs typeface="Poppins"/>
                <a:sym typeface="Poppins"/>
              </a:rPr>
              <a:t>eningkatkan jumlah potongan harga dan membuat perbedaan kontras antara pengguna VIP reguler &amp; VIP+</a:t>
            </a:r>
          </a:p>
        </p:txBody>
      </p:sp>
      <p:sp>
        <p:nvSpPr>
          <p:cNvPr name="TextBox 24" id="24"/>
          <p:cNvSpPr txBox="true"/>
          <p:nvPr/>
        </p:nvSpPr>
        <p:spPr>
          <a:xfrm rot="0">
            <a:off x="5692285" y="4927529"/>
            <a:ext cx="3298800" cy="1388110"/>
          </a:xfrm>
          <a:prstGeom prst="rect">
            <a:avLst/>
          </a:prstGeom>
        </p:spPr>
        <p:txBody>
          <a:bodyPr anchor="t" rtlCol="false" tIns="0" lIns="0" bIns="0" rIns="0">
            <a:spAutoFit/>
          </a:bodyPr>
          <a:lstStyle/>
          <a:p>
            <a:pPr algn="ctr" marL="345439" indent="-172720" lvl="1">
              <a:lnSpc>
                <a:spcPts val="2239"/>
              </a:lnSpc>
              <a:spcBef>
                <a:spcPct val="0"/>
              </a:spcBef>
              <a:buAutoNum type="arabicPeriod" startAt="1"/>
            </a:pPr>
            <a:r>
              <a:rPr lang="en-US" sz="1599">
                <a:solidFill>
                  <a:srgbClr val="00C4CC"/>
                </a:solidFill>
                <a:latin typeface="Poppins"/>
                <a:ea typeface="Poppins"/>
                <a:cs typeface="Poppins"/>
                <a:sym typeface="Poppins"/>
              </a:rPr>
              <a:t>M</a:t>
            </a:r>
            <a:r>
              <a:rPr lang="en-US" sz="1599">
                <a:solidFill>
                  <a:srgbClr val="00C4CC"/>
                </a:solidFill>
                <a:latin typeface="Poppins"/>
                <a:ea typeface="Poppins"/>
                <a:cs typeface="Poppins"/>
                <a:sym typeface="Poppins"/>
              </a:rPr>
              <a:t>eningkatkan Terms and Condition Clarity dalam segi mekanisme penggunaan voucher/reward yang telah di claim.</a:t>
            </a:r>
          </a:p>
        </p:txBody>
      </p:sp>
      <p:sp>
        <p:nvSpPr>
          <p:cNvPr name="TextBox 25" id="25"/>
          <p:cNvSpPr txBox="true"/>
          <p:nvPr/>
        </p:nvSpPr>
        <p:spPr>
          <a:xfrm rot="0">
            <a:off x="9454600" y="2448641"/>
            <a:ext cx="3193524" cy="1664335"/>
          </a:xfrm>
          <a:prstGeom prst="rect">
            <a:avLst/>
          </a:prstGeom>
        </p:spPr>
        <p:txBody>
          <a:bodyPr anchor="t" rtlCol="false" tIns="0" lIns="0" bIns="0" rIns="0">
            <a:spAutoFit/>
          </a:bodyPr>
          <a:lstStyle/>
          <a:p>
            <a:pPr algn="ctr" marL="345439" indent="-172720" lvl="1">
              <a:lnSpc>
                <a:spcPts val="2239"/>
              </a:lnSpc>
              <a:spcBef>
                <a:spcPct val="0"/>
              </a:spcBef>
              <a:buAutoNum type="arabicPeriod" startAt="1"/>
            </a:pPr>
            <a:r>
              <a:rPr lang="en-US" sz="1599">
                <a:solidFill>
                  <a:srgbClr val="00C4CC"/>
                </a:solidFill>
                <a:latin typeface="Poppins"/>
                <a:ea typeface="Poppins"/>
                <a:cs typeface="Poppins"/>
                <a:sym typeface="Poppins"/>
              </a:rPr>
              <a:t>M</a:t>
            </a:r>
            <a:r>
              <a:rPr lang="en-US" sz="1599">
                <a:solidFill>
                  <a:srgbClr val="00C4CC"/>
                </a:solidFill>
                <a:latin typeface="Poppins"/>
                <a:ea typeface="Poppins"/>
                <a:cs typeface="Poppins"/>
                <a:sym typeface="Poppins"/>
              </a:rPr>
              <a:t>eningkatkan Awareness user terhadap penggunaan fitur VIP+ dengan menampilkan microcopy ketika melakukan proses pemesanan Tiket.</a:t>
            </a:r>
          </a:p>
        </p:txBody>
      </p:sp>
      <p:sp>
        <p:nvSpPr>
          <p:cNvPr name="TextBox 26" id="26"/>
          <p:cNvSpPr txBox="true"/>
          <p:nvPr/>
        </p:nvSpPr>
        <p:spPr>
          <a:xfrm rot="0">
            <a:off x="9263498" y="4927529"/>
            <a:ext cx="3479404" cy="1940560"/>
          </a:xfrm>
          <a:prstGeom prst="rect">
            <a:avLst/>
          </a:prstGeom>
        </p:spPr>
        <p:txBody>
          <a:bodyPr anchor="t" rtlCol="false" tIns="0" lIns="0" bIns="0" rIns="0">
            <a:spAutoFit/>
          </a:bodyPr>
          <a:lstStyle/>
          <a:p>
            <a:pPr algn="ctr" marL="345439" indent="-172720" lvl="1">
              <a:lnSpc>
                <a:spcPts val="2239"/>
              </a:lnSpc>
              <a:spcBef>
                <a:spcPct val="0"/>
              </a:spcBef>
              <a:buAutoNum type="arabicPeriod" startAt="1"/>
            </a:pPr>
            <a:r>
              <a:rPr lang="en-US" sz="1599">
                <a:solidFill>
                  <a:srgbClr val="00C4CC"/>
                </a:solidFill>
                <a:latin typeface="Poppins"/>
                <a:ea typeface="Poppins"/>
                <a:cs typeface="Poppins"/>
                <a:sym typeface="Poppins"/>
              </a:rPr>
              <a:t>Menambahkan cara menambah poin dengan cara Memperoleh point tambahan ketika mengundang teman utk mendownload aplikasi dengan menggunakan kode referal.</a:t>
            </a:r>
          </a:p>
        </p:txBody>
      </p:sp>
      <p:sp>
        <p:nvSpPr>
          <p:cNvPr name="TextBox 27" id="27"/>
          <p:cNvSpPr txBox="true"/>
          <p:nvPr/>
        </p:nvSpPr>
        <p:spPr>
          <a:xfrm rot="0">
            <a:off x="-354730" y="3313486"/>
            <a:ext cx="4198120" cy="2298573"/>
          </a:xfrm>
          <a:prstGeom prst="rect">
            <a:avLst/>
          </a:prstGeom>
        </p:spPr>
        <p:txBody>
          <a:bodyPr anchor="t" rtlCol="false" tIns="0" lIns="0" bIns="0" rIns="0">
            <a:spAutoFit/>
          </a:bodyPr>
          <a:lstStyle/>
          <a:p>
            <a:pPr algn="r">
              <a:lnSpc>
                <a:spcPts val="5615"/>
              </a:lnSpc>
            </a:pPr>
            <a:r>
              <a:rPr lang="en-US" b="true" sz="5199">
                <a:solidFill>
                  <a:srgbClr val="FFFFFF"/>
                </a:solidFill>
                <a:latin typeface="Agrandir Medium"/>
                <a:ea typeface="Agrandir Medium"/>
                <a:cs typeface="Agrandir Medium"/>
                <a:sym typeface="Agrandir Medium"/>
              </a:rPr>
              <a:t>IMPACT</a:t>
            </a:r>
          </a:p>
          <a:p>
            <a:pPr algn="r">
              <a:lnSpc>
                <a:spcPts val="5615"/>
              </a:lnSpc>
            </a:pPr>
            <a:r>
              <a:rPr lang="en-US" b="true" sz="5199">
                <a:solidFill>
                  <a:srgbClr val="FFFFFF"/>
                </a:solidFill>
                <a:latin typeface="Agrandir Medium"/>
                <a:ea typeface="Agrandir Medium"/>
                <a:cs typeface="Agrandir Medium"/>
                <a:sym typeface="Agrandir Medium"/>
              </a:rPr>
              <a:t>EFFORT</a:t>
            </a:r>
          </a:p>
          <a:p>
            <a:pPr algn="r">
              <a:lnSpc>
                <a:spcPts val="5615"/>
              </a:lnSpc>
            </a:pPr>
            <a:r>
              <a:rPr lang="en-US" b="true" sz="5199">
                <a:solidFill>
                  <a:srgbClr val="FFFFFF"/>
                </a:solidFill>
                <a:latin typeface="Agrandir Medium"/>
                <a:ea typeface="Agrandir Medium"/>
                <a:cs typeface="Agrandir Medium"/>
                <a:sym typeface="Agrandir Medium"/>
              </a:rPr>
              <a:t>MATRIX</a:t>
            </a:r>
          </a:p>
        </p:txBody>
      </p:sp>
    </p:spTree>
  </p:cSld>
  <p:clrMapOvr>
    <a:masterClrMapping/>
  </p:clrMapOvr>
  <p:transition spd="slow">
    <p:cover dir="u"/>
  </p:transition>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p:nvPr/>
        </p:nvGrpSpPr>
        <p:grpSpPr>
          <a:xfrm rot="0">
            <a:off x="-2057400" y="-14105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6" id="6"/>
          <p:cNvGrpSpPr/>
          <p:nvPr/>
        </p:nvGrpSpPr>
        <p:grpSpPr>
          <a:xfrm rot="0">
            <a:off x="17259300" y="8611432"/>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9" id="9"/>
          <p:cNvGrpSpPr>
            <a:grpSpLocks noChangeAspect="true"/>
          </p:cNvGrpSpPr>
          <p:nvPr/>
        </p:nvGrpSpPr>
        <p:grpSpPr>
          <a:xfrm rot="-5400000">
            <a:off x="396526" y="484398"/>
            <a:ext cx="2011869" cy="2011869"/>
            <a:chOff x="0" y="0"/>
            <a:chExt cx="6355080" cy="6355080"/>
          </a:xfrm>
        </p:grpSpPr>
        <p:sp>
          <p:nvSpPr>
            <p:cNvPr name="Freeform 10" id="10"/>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sp>
        <p:nvSpPr>
          <p:cNvPr name="Freeform 11" id="11"/>
          <p:cNvSpPr/>
          <p:nvPr/>
        </p:nvSpPr>
        <p:spPr>
          <a:xfrm flipH="false" flipV="false" rot="0">
            <a:off x="6417375" y="-160196"/>
            <a:ext cx="10499694" cy="10447196"/>
          </a:xfrm>
          <a:custGeom>
            <a:avLst/>
            <a:gdLst/>
            <a:ahLst/>
            <a:cxnLst/>
            <a:rect r="r" b="b" t="t" l="l"/>
            <a:pathLst>
              <a:path h="10447196" w="10499694">
                <a:moveTo>
                  <a:pt x="0" y="0"/>
                </a:moveTo>
                <a:lnTo>
                  <a:pt x="10499694" y="0"/>
                </a:lnTo>
                <a:lnTo>
                  <a:pt x="10499694" y="10447196"/>
                </a:lnTo>
                <a:lnTo>
                  <a:pt x="0" y="10447196"/>
                </a:lnTo>
                <a:lnTo>
                  <a:pt x="0" y="0"/>
                </a:lnTo>
                <a:close/>
              </a:path>
            </a:pathLst>
          </a:custGeom>
          <a:blipFill>
            <a:blip r:embed="rId3"/>
            <a:stretch>
              <a:fillRect l="0" t="0" r="0" b="0"/>
            </a:stretch>
          </a:blipFill>
        </p:spPr>
      </p:sp>
      <p:sp>
        <p:nvSpPr>
          <p:cNvPr name="TextBox 12" id="12"/>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03</a:t>
            </a:r>
          </a:p>
        </p:txBody>
      </p:sp>
      <p:sp>
        <p:nvSpPr>
          <p:cNvPr name="TextBox 13" id="13"/>
          <p:cNvSpPr txBox="true"/>
          <p:nvPr/>
        </p:nvSpPr>
        <p:spPr>
          <a:xfrm rot="0">
            <a:off x="1402461"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Ideation</a:t>
            </a:r>
          </a:p>
        </p:txBody>
      </p:sp>
      <p:sp>
        <p:nvSpPr>
          <p:cNvPr name="TextBox 14" id="14"/>
          <p:cNvSpPr txBox="true"/>
          <p:nvPr/>
        </p:nvSpPr>
        <p:spPr>
          <a:xfrm rot="0">
            <a:off x="927578" y="3549777"/>
            <a:ext cx="5007207" cy="159372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INFORMATION</a:t>
            </a:r>
          </a:p>
          <a:p>
            <a:pPr algn="r">
              <a:lnSpc>
                <a:spcPts val="5615"/>
              </a:lnSpc>
            </a:pPr>
            <a:r>
              <a:rPr lang="en-US" sz="5199">
                <a:solidFill>
                  <a:srgbClr val="FFFFFF"/>
                </a:solidFill>
                <a:latin typeface="Agrandir"/>
                <a:ea typeface="Agrandir"/>
                <a:cs typeface="Agrandir"/>
                <a:sym typeface="Agrandir"/>
              </a:rPr>
              <a:t>ARCHITECTURE</a:t>
            </a:r>
          </a:p>
        </p:txBody>
      </p:sp>
    </p:spTree>
  </p:cSld>
  <p:clrMapOvr>
    <a:masterClrMapping/>
  </p:clrMapOvr>
  <p:transition spd="slow">
    <p:cover dir="u"/>
  </p:transition>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sp>
        <p:nvSpPr>
          <p:cNvPr name="TextBox 3" id="3"/>
          <p:cNvSpPr txBox="true"/>
          <p:nvPr/>
        </p:nvSpPr>
        <p:spPr>
          <a:xfrm rot="0">
            <a:off x="4590530" y="3703300"/>
            <a:ext cx="8765224" cy="2627163"/>
          </a:xfrm>
          <a:prstGeom prst="rect">
            <a:avLst/>
          </a:prstGeom>
        </p:spPr>
        <p:txBody>
          <a:bodyPr anchor="t" rtlCol="false" tIns="0" lIns="0" bIns="0" rIns="0">
            <a:spAutoFit/>
          </a:bodyPr>
          <a:lstStyle/>
          <a:p>
            <a:pPr algn="ctr">
              <a:lnSpc>
                <a:spcPts val="16751"/>
              </a:lnSpc>
            </a:pPr>
            <a:r>
              <a:rPr lang="en-US" b="true" sz="15511">
                <a:solidFill>
                  <a:srgbClr val="001A3A"/>
                </a:solidFill>
                <a:latin typeface="Agrandir Medium"/>
                <a:ea typeface="Agrandir Medium"/>
                <a:cs typeface="Agrandir Medium"/>
                <a:sym typeface="Agrandir Medium"/>
              </a:rPr>
              <a:t>“ TI</a:t>
            </a:r>
            <a:r>
              <a:rPr lang="en-US" b="true" sz="15511">
                <a:solidFill>
                  <a:srgbClr val="1A2C50"/>
                </a:solidFill>
                <a:latin typeface="Agrandir Medium"/>
                <a:ea typeface="Agrandir Medium"/>
                <a:cs typeface="Agrandir Medium"/>
                <a:sym typeface="Agrandir Medium"/>
              </a:rPr>
              <a:t>   </a:t>
            </a:r>
            <a:r>
              <a:rPr lang="en-US" b="true" sz="15511">
                <a:solidFill>
                  <a:srgbClr val="FFBE00"/>
                </a:solidFill>
                <a:latin typeface="Agrandir Medium"/>
                <a:ea typeface="Agrandir Medium"/>
                <a:cs typeface="Agrandir Medium"/>
                <a:sym typeface="Agrandir Medium"/>
              </a:rPr>
              <a:t>-ID.”</a:t>
            </a:r>
          </a:p>
        </p:txBody>
      </p:sp>
      <p:grpSp>
        <p:nvGrpSpPr>
          <p:cNvPr name="Group 4" id="4"/>
          <p:cNvGrpSpPr/>
          <p:nvPr/>
        </p:nvGrpSpPr>
        <p:grpSpPr>
          <a:xfrm rot="0">
            <a:off x="-2057400" y="-1410532"/>
            <a:ext cx="3086100" cy="3086100"/>
            <a:chOff x="0" y="0"/>
            <a:chExt cx="812800" cy="812800"/>
          </a:xfrm>
        </p:grpSpPr>
        <p:sp>
          <p:nvSpPr>
            <p:cNvPr name="Freeform 5" id="5"/>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6" id="6"/>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7" id="7"/>
          <p:cNvGrpSpPr/>
          <p:nvPr/>
        </p:nvGrpSpPr>
        <p:grpSpPr>
          <a:xfrm rot="0">
            <a:off x="17259300" y="8611432"/>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9" id="9"/>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Freeform 10" id="10"/>
          <p:cNvSpPr/>
          <p:nvPr/>
        </p:nvSpPr>
        <p:spPr>
          <a:xfrm flipH="false" flipV="false" rot="0">
            <a:off x="7721994" y="4236214"/>
            <a:ext cx="1405822" cy="1401759"/>
          </a:xfrm>
          <a:custGeom>
            <a:avLst/>
            <a:gdLst/>
            <a:ahLst/>
            <a:cxnLst/>
            <a:rect r="r" b="b" t="t" l="l"/>
            <a:pathLst>
              <a:path h="1401759" w="1405822">
                <a:moveTo>
                  <a:pt x="0" y="0"/>
                </a:moveTo>
                <a:lnTo>
                  <a:pt x="1405822" y="0"/>
                </a:lnTo>
                <a:lnTo>
                  <a:pt x="1405822" y="1401758"/>
                </a:lnTo>
                <a:lnTo>
                  <a:pt x="0" y="1401758"/>
                </a:lnTo>
                <a:lnTo>
                  <a:pt x="0" y="0"/>
                </a:lnTo>
                <a:close/>
              </a:path>
            </a:pathLst>
          </a:custGeom>
          <a:blipFill>
            <a:blip r:embed="rId3"/>
            <a:stretch>
              <a:fillRect l="-117571" t="-1108" r="-149567" b="0"/>
            </a:stretch>
          </a:blipFill>
        </p:spPr>
      </p:sp>
    </p:spTree>
  </p:cSld>
  <p:clrMapOvr>
    <a:masterClrMapping/>
  </p:clrMapOvr>
  <p:transition spd="slow">
    <p:cover dir="u"/>
  </p:transition>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11" id="11"/>
          <p:cNvGrpSpPr/>
          <p:nvPr/>
        </p:nvGrpSpPr>
        <p:grpSpPr>
          <a:xfrm rot="0">
            <a:off x="6057900" y="1415128"/>
            <a:ext cx="3086100" cy="1271638"/>
            <a:chOff x="0" y="0"/>
            <a:chExt cx="635000" cy="261654"/>
          </a:xfrm>
        </p:grpSpPr>
        <p:sp>
          <p:nvSpPr>
            <p:cNvPr name="Freeform 12" id="12"/>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1A2637"/>
            </a:solidFill>
            <a:ln w="38100" cap="rnd">
              <a:solidFill>
                <a:srgbClr val="002C6B"/>
              </a:solidFill>
              <a:prstDash val="solid"/>
              <a:round/>
            </a:ln>
          </p:spPr>
        </p:sp>
        <p:sp>
          <p:nvSpPr>
            <p:cNvPr name="TextBox 13" id="13"/>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HOMEPAGE</a:t>
              </a:r>
            </a:p>
          </p:txBody>
        </p:sp>
      </p:grpSp>
      <p:grpSp>
        <p:nvGrpSpPr>
          <p:cNvPr name="Group 14" id="14"/>
          <p:cNvGrpSpPr/>
          <p:nvPr/>
        </p:nvGrpSpPr>
        <p:grpSpPr>
          <a:xfrm rot="0">
            <a:off x="6057900" y="3001916"/>
            <a:ext cx="3086100" cy="1271638"/>
            <a:chOff x="0" y="0"/>
            <a:chExt cx="635000" cy="261654"/>
          </a:xfrm>
        </p:grpSpPr>
        <p:sp>
          <p:nvSpPr>
            <p:cNvPr name="Freeform 15" id="15"/>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000000">
                <a:alpha val="0"/>
              </a:srgbClr>
            </a:solidFill>
            <a:ln w="38100" cap="rnd">
              <a:solidFill>
                <a:srgbClr val="002C6B"/>
              </a:solidFill>
              <a:prstDash val="solid"/>
              <a:round/>
            </a:ln>
          </p:spPr>
        </p:sp>
        <p:sp>
          <p:nvSpPr>
            <p:cNvPr name="TextBox 16" id="16"/>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PILIH FILM &amp;</a:t>
              </a:r>
            </a:p>
            <a:p>
              <a:pPr algn="ctr">
                <a:lnSpc>
                  <a:spcPts val="2771"/>
                </a:lnSpc>
              </a:pPr>
              <a:r>
                <a:rPr lang="en-US" sz="1979">
                  <a:solidFill>
                    <a:srgbClr val="FFFFFF"/>
                  </a:solidFill>
                  <a:latin typeface="Poppins"/>
                  <a:ea typeface="Poppins"/>
                  <a:cs typeface="Poppins"/>
                  <a:sym typeface="Poppins"/>
                </a:rPr>
                <a:t>JADWAL FILM</a:t>
              </a:r>
            </a:p>
          </p:txBody>
        </p:sp>
      </p:grpSp>
      <p:grpSp>
        <p:nvGrpSpPr>
          <p:cNvPr name="Group 17" id="17"/>
          <p:cNvGrpSpPr/>
          <p:nvPr/>
        </p:nvGrpSpPr>
        <p:grpSpPr>
          <a:xfrm rot="0">
            <a:off x="9455402" y="3001916"/>
            <a:ext cx="3086100" cy="1271638"/>
            <a:chOff x="0" y="0"/>
            <a:chExt cx="635000" cy="261654"/>
          </a:xfrm>
        </p:grpSpPr>
        <p:sp>
          <p:nvSpPr>
            <p:cNvPr name="Freeform 18" id="18"/>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000000">
                <a:alpha val="0"/>
              </a:srgbClr>
            </a:solidFill>
            <a:ln w="38100" cap="rnd">
              <a:solidFill>
                <a:srgbClr val="002C6B"/>
              </a:solidFill>
              <a:prstDash val="solid"/>
              <a:round/>
            </a:ln>
          </p:spPr>
        </p:sp>
        <p:sp>
          <p:nvSpPr>
            <p:cNvPr name="TextBox 19" id="19"/>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PILIH SEAT</a:t>
              </a:r>
            </a:p>
          </p:txBody>
        </p:sp>
      </p:grpSp>
      <p:grpSp>
        <p:nvGrpSpPr>
          <p:cNvPr name="Group 20" id="20"/>
          <p:cNvGrpSpPr/>
          <p:nvPr/>
        </p:nvGrpSpPr>
        <p:grpSpPr>
          <a:xfrm rot="0">
            <a:off x="9455402" y="4583625"/>
            <a:ext cx="3086100" cy="1271638"/>
            <a:chOff x="0" y="0"/>
            <a:chExt cx="635000" cy="261654"/>
          </a:xfrm>
        </p:grpSpPr>
        <p:sp>
          <p:nvSpPr>
            <p:cNvPr name="Freeform 21" id="21"/>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000000">
                <a:alpha val="0"/>
              </a:srgbClr>
            </a:solidFill>
            <a:ln w="38100" cap="rnd">
              <a:solidFill>
                <a:srgbClr val="002C6B"/>
              </a:solidFill>
              <a:prstDash val="solid"/>
              <a:round/>
            </a:ln>
          </p:spPr>
        </p:sp>
        <p:sp>
          <p:nvSpPr>
            <p:cNvPr name="TextBox 22" id="22"/>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PAYMENT METHOD</a:t>
              </a:r>
            </a:p>
          </p:txBody>
        </p:sp>
      </p:grpSp>
      <p:grpSp>
        <p:nvGrpSpPr>
          <p:cNvPr name="Group 23" id="23"/>
          <p:cNvGrpSpPr/>
          <p:nvPr/>
        </p:nvGrpSpPr>
        <p:grpSpPr>
          <a:xfrm rot="0">
            <a:off x="12854394" y="4583625"/>
            <a:ext cx="3086100" cy="1271638"/>
            <a:chOff x="0" y="0"/>
            <a:chExt cx="635000" cy="261654"/>
          </a:xfrm>
        </p:grpSpPr>
        <p:sp>
          <p:nvSpPr>
            <p:cNvPr name="Freeform 24" id="24"/>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000000">
                <a:alpha val="0"/>
              </a:srgbClr>
            </a:solidFill>
            <a:ln w="38100" cap="rnd">
              <a:solidFill>
                <a:srgbClr val="002C6B"/>
              </a:solidFill>
              <a:prstDash val="solid"/>
              <a:round/>
            </a:ln>
          </p:spPr>
        </p:sp>
        <p:sp>
          <p:nvSpPr>
            <p:cNvPr name="TextBox 25" id="25"/>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PURCHASE</a:t>
              </a:r>
            </a:p>
          </p:txBody>
        </p:sp>
      </p:grpSp>
      <p:grpSp>
        <p:nvGrpSpPr>
          <p:cNvPr name="Group 26" id="26"/>
          <p:cNvGrpSpPr/>
          <p:nvPr/>
        </p:nvGrpSpPr>
        <p:grpSpPr>
          <a:xfrm rot="0">
            <a:off x="12854394" y="6169588"/>
            <a:ext cx="3086100" cy="1271638"/>
            <a:chOff x="0" y="0"/>
            <a:chExt cx="635000" cy="261654"/>
          </a:xfrm>
        </p:grpSpPr>
        <p:sp>
          <p:nvSpPr>
            <p:cNvPr name="Freeform 27" id="27"/>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000000">
                <a:alpha val="0"/>
              </a:srgbClr>
            </a:solidFill>
            <a:ln w="38100" cap="rnd">
              <a:solidFill>
                <a:srgbClr val="002C6B"/>
              </a:solidFill>
              <a:prstDash val="solid"/>
              <a:round/>
            </a:ln>
          </p:spPr>
        </p:sp>
        <p:sp>
          <p:nvSpPr>
            <p:cNvPr name="TextBox 28" id="28"/>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E-TICKET</a:t>
              </a:r>
            </a:p>
          </p:txBody>
        </p:sp>
      </p:grpSp>
      <p:grpSp>
        <p:nvGrpSpPr>
          <p:cNvPr name="Group 29" id="29"/>
          <p:cNvGrpSpPr/>
          <p:nvPr/>
        </p:nvGrpSpPr>
        <p:grpSpPr>
          <a:xfrm rot="0">
            <a:off x="12854394" y="7755551"/>
            <a:ext cx="3086100" cy="1271638"/>
            <a:chOff x="0" y="0"/>
            <a:chExt cx="635000" cy="261654"/>
          </a:xfrm>
        </p:grpSpPr>
        <p:sp>
          <p:nvSpPr>
            <p:cNvPr name="Freeform 30" id="30"/>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1A2C50"/>
            </a:solidFill>
            <a:ln w="38100" cap="rnd">
              <a:solidFill>
                <a:srgbClr val="002C6B"/>
              </a:solidFill>
              <a:prstDash val="solid"/>
              <a:round/>
            </a:ln>
          </p:spPr>
        </p:sp>
        <p:sp>
          <p:nvSpPr>
            <p:cNvPr name="TextBox 31" id="31"/>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PRINT E-TICKET</a:t>
              </a:r>
            </a:p>
          </p:txBody>
        </p:sp>
      </p:grpSp>
      <p:sp>
        <p:nvSpPr>
          <p:cNvPr name="TextBox 32" id="32"/>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03</a:t>
            </a:r>
          </a:p>
        </p:txBody>
      </p:sp>
      <p:sp>
        <p:nvSpPr>
          <p:cNvPr name="TextBox 33" id="33"/>
          <p:cNvSpPr txBox="true"/>
          <p:nvPr/>
        </p:nvSpPr>
        <p:spPr>
          <a:xfrm rot="0">
            <a:off x="1402461"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Ideation</a:t>
            </a:r>
          </a:p>
        </p:txBody>
      </p:sp>
      <p:sp>
        <p:nvSpPr>
          <p:cNvPr name="TextBox 34" id="34"/>
          <p:cNvSpPr txBox="true"/>
          <p:nvPr/>
        </p:nvSpPr>
        <p:spPr>
          <a:xfrm rot="0">
            <a:off x="-95208" y="3504252"/>
            <a:ext cx="5007207"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USERFLOW</a:t>
            </a:r>
          </a:p>
        </p:txBody>
      </p:sp>
      <p:sp>
        <p:nvSpPr>
          <p:cNvPr name="AutoShape 35" id="35"/>
          <p:cNvSpPr/>
          <p:nvPr/>
        </p:nvSpPr>
        <p:spPr>
          <a:xfrm>
            <a:off x="7600950" y="2686766"/>
            <a:ext cx="0" cy="315150"/>
          </a:xfrm>
          <a:prstGeom prst="line">
            <a:avLst/>
          </a:prstGeom>
          <a:ln cap="flat" w="38100">
            <a:solidFill>
              <a:srgbClr val="FFFFFF"/>
            </a:solidFill>
            <a:prstDash val="solid"/>
            <a:headEnd type="none" len="sm" w="sm"/>
            <a:tailEnd type="arrow" len="sm" w="med"/>
          </a:ln>
        </p:spPr>
      </p:sp>
      <p:sp>
        <p:nvSpPr>
          <p:cNvPr name="AutoShape 36" id="36"/>
          <p:cNvSpPr/>
          <p:nvPr/>
        </p:nvSpPr>
        <p:spPr>
          <a:xfrm>
            <a:off x="9144000" y="3637735"/>
            <a:ext cx="311402" cy="0"/>
          </a:xfrm>
          <a:prstGeom prst="line">
            <a:avLst/>
          </a:prstGeom>
          <a:ln cap="flat" w="38100">
            <a:solidFill>
              <a:srgbClr val="FFFFFF"/>
            </a:solidFill>
            <a:prstDash val="solid"/>
            <a:headEnd type="none" len="sm" w="sm"/>
            <a:tailEnd type="arrow" len="sm" w="med"/>
          </a:ln>
        </p:spPr>
      </p:sp>
      <p:sp>
        <p:nvSpPr>
          <p:cNvPr name="AutoShape 37" id="37"/>
          <p:cNvSpPr/>
          <p:nvPr/>
        </p:nvSpPr>
        <p:spPr>
          <a:xfrm>
            <a:off x="10998452" y="4273554"/>
            <a:ext cx="0" cy="310071"/>
          </a:xfrm>
          <a:prstGeom prst="line">
            <a:avLst/>
          </a:prstGeom>
          <a:ln cap="flat" w="38100">
            <a:solidFill>
              <a:srgbClr val="FFFFFF"/>
            </a:solidFill>
            <a:prstDash val="solid"/>
            <a:headEnd type="none" len="sm" w="sm"/>
            <a:tailEnd type="arrow" len="sm" w="med"/>
          </a:ln>
        </p:spPr>
      </p:sp>
      <p:sp>
        <p:nvSpPr>
          <p:cNvPr name="AutoShape 38" id="38"/>
          <p:cNvSpPr/>
          <p:nvPr/>
        </p:nvSpPr>
        <p:spPr>
          <a:xfrm>
            <a:off x="12541502" y="5219444"/>
            <a:ext cx="312892" cy="0"/>
          </a:xfrm>
          <a:prstGeom prst="line">
            <a:avLst/>
          </a:prstGeom>
          <a:ln cap="flat" w="38100">
            <a:solidFill>
              <a:srgbClr val="FFFFFF"/>
            </a:solidFill>
            <a:prstDash val="solid"/>
            <a:headEnd type="none" len="sm" w="sm"/>
            <a:tailEnd type="arrow" len="sm" w="med"/>
          </a:ln>
        </p:spPr>
      </p:sp>
      <p:sp>
        <p:nvSpPr>
          <p:cNvPr name="AutoShape 39" id="39"/>
          <p:cNvSpPr/>
          <p:nvPr/>
        </p:nvSpPr>
        <p:spPr>
          <a:xfrm>
            <a:off x="14397444" y="5855263"/>
            <a:ext cx="0" cy="314325"/>
          </a:xfrm>
          <a:prstGeom prst="line">
            <a:avLst/>
          </a:prstGeom>
          <a:ln cap="flat" w="38100">
            <a:solidFill>
              <a:srgbClr val="FFFFFF"/>
            </a:solidFill>
            <a:prstDash val="solid"/>
            <a:headEnd type="none" len="sm" w="sm"/>
            <a:tailEnd type="arrow" len="sm" w="med"/>
          </a:ln>
        </p:spPr>
      </p:sp>
      <p:sp>
        <p:nvSpPr>
          <p:cNvPr name="AutoShape 40" id="40"/>
          <p:cNvSpPr/>
          <p:nvPr/>
        </p:nvSpPr>
        <p:spPr>
          <a:xfrm>
            <a:off x="14397444" y="7441226"/>
            <a:ext cx="0" cy="314325"/>
          </a:xfrm>
          <a:prstGeom prst="line">
            <a:avLst/>
          </a:prstGeom>
          <a:ln cap="flat" w="38100">
            <a:solidFill>
              <a:srgbClr val="FFFFFF"/>
            </a:solidFill>
            <a:prstDash val="solid"/>
            <a:headEnd type="none" len="sm" w="sm"/>
            <a:tailEnd type="arrow" len="sm" w="med"/>
          </a:ln>
        </p:spPr>
      </p:sp>
      <p:sp>
        <p:nvSpPr>
          <p:cNvPr name="TextBox 41" id="41"/>
          <p:cNvSpPr txBox="true"/>
          <p:nvPr/>
        </p:nvSpPr>
        <p:spPr>
          <a:xfrm rot="0">
            <a:off x="2178001" y="4411347"/>
            <a:ext cx="2733997" cy="424815"/>
          </a:xfrm>
          <a:prstGeom prst="rect">
            <a:avLst/>
          </a:prstGeom>
        </p:spPr>
        <p:txBody>
          <a:bodyPr anchor="t" rtlCol="false" tIns="0" lIns="0" bIns="0" rIns="0">
            <a:spAutoFit/>
          </a:bodyPr>
          <a:lstStyle/>
          <a:p>
            <a:pPr algn="ctr">
              <a:lnSpc>
                <a:spcPts val="3359"/>
              </a:lnSpc>
              <a:spcBef>
                <a:spcPct val="0"/>
              </a:spcBef>
            </a:pPr>
            <a:r>
              <a:rPr lang="en-US" sz="2400">
                <a:solidFill>
                  <a:srgbClr val="FFFFFF"/>
                </a:solidFill>
                <a:latin typeface="Poppins"/>
                <a:ea typeface="Poppins"/>
                <a:cs typeface="Poppins"/>
                <a:sym typeface="Poppins"/>
              </a:rPr>
              <a:t>Beli Tiket Nonton</a:t>
            </a:r>
          </a:p>
        </p:txBody>
      </p:sp>
    </p:spTree>
  </p:cSld>
  <p:clrMapOvr>
    <a:masterClrMapping/>
  </p:clrMapOvr>
  <p:transition spd="slow">
    <p:cover dir="u"/>
  </p:transition>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11" id="11"/>
          <p:cNvGrpSpPr/>
          <p:nvPr/>
        </p:nvGrpSpPr>
        <p:grpSpPr>
          <a:xfrm rot="0">
            <a:off x="6057900" y="1415128"/>
            <a:ext cx="3086100" cy="1271638"/>
            <a:chOff x="0" y="0"/>
            <a:chExt cx="635000" cy="261654"/>
          </a:xfrm>
        </p:grpSpPr>
        <p:sp>
          <p:nvSpPr>
            <p:cNvPr name="Freeform 12" id="12"/>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1A2637"/>
            </a:solidFill>
            <a:ln w="38100" cap="rnd">
              <a:solidFill>
                <a:srgbClr val="002C6B"/>
              </a:solidFill>
              <a:prstDash val="solid"/>
              <a:round/>
            </a:ln>
          </p:spPr>
        </p:sp>
        <p:sp>
          <p:nvSpPr>
            <p:cNvPr name="TextBox 13" id="13"/>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HOMEPAGE</a:t>
              </a:r>
            </a:p>
          </p:txBody>
        </p:sp>
      </p:grpSp>
      <p:grpSp>
        <p:nvGrpSpPr>
          <p:cNvPr name="Group 14" id="14"/>
          <p:cNvGrpSpPr/>
          <p:nvPr/>
        </p:nvGrpSpPr>
        <p:grpSpPr>
          <a:xfrm rot="0">
            <a:off x="6057900" y="3001916"/>
            <a:ext cx="3086100" cy="1271638"/>
            <a:chOff x="0" y="0"/>
            <a:chExt cx="635000" cy="261654"/>
          </a:xfrm>
        </p:grpSpPr>
        <p:sp>
          <p:nvSpPr>
            <p:cNvPr name="Freeform 15" id="15"/>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000000">
                <a:alpha val="0"/>
              </a:srgbClr>
            </a:solidFill>
            <a:ln w="38100" cap="rnd">
              <a:solidFill>
                <a:srgbClr val="002C6B"/>
              </a:solidFill>
              <a:prstDash val="solid"/>
              <a:round/>
            </a:ln>
          </p:spPr>
        </p:sp>
        <p:sp>
          <p:nvSpPr>
            <p:cNvPr name="TextBox 16" id="16"/>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TIX VIP PAGE</a:t>
              </a:r>
            </a:p>
          </p:txBody>
        </p:sp>
      </p:grpSp>
      <p:grpSp>
        <p:nvGrpSpPr>
          <p:cNvPr name="Group 17" id="17"/>
          <p:cNvGrpSpPr/>
          <p:nvPr/>
        </p:nvGrpSpPr>
        <p:grpSpPr>
          <a:xfrm rot="0">
            <a:off x="9455402" y="3001916"/>
            <a:ext cx="3086100" cy="1271638"/>
            <a:chOff x="0" y="0"/>
            <a:chExt cx="635000" cy="261654"/>
          </a:xfrm>
        </p:grpSpPr>
        <p:sp>
          <p:nvSpPr>
            <p:cNvPr name="Freeform 18" id="18"/>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000000">
                <a:alpha val="0"/>
              </a:srgbClr>
            </a:solidFill>
            <a:ln w="38100" cap="rnd">
              <a:solidFill>
                <a:srgbClr val="E9B644"/>
              </a:solidFill>
              <a:prstDash val="solid"/>
              <a:round/>
            </a:ln>
          </p:spPr>
        </p:sp>
        <p:sp>
          <p:nvSpPr>
            <p:cNvPr name="TextBox 19" id="19"/>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E9B644"/>
                  </a:solidFill>
                  <a:latin typeface="Poppins"/>
                  <a:ea typeface="Poppins"/>
                  <a:cs typeface="Poppins"/>
                  <a:sym typeface="Poppins"/>
                </a:rPr>
                <a:t>PILIH KATEGORI</a:t>
              </a:r>
            </a:p>
            <a:p>
              <a:pPr algn="ctr">
                <a:lnSpc>
                  <a:spcPts val="2771"/>
                </a:lnSpc>
              </a:pPr>
              <a:r>
                <a:rPr lang="en-US" sz="1979">
                  <a:solidFill>
                    <a:srgbClr val="E9B644"/>
                  </a:solidFill>
                  <a:latin typeface="Poppins"/>
                  <a:ea typeface="Poppins"/>
                  <a:cs typeface="Poppins"/>
                  <a:sym typeface="Poppins"/>
                </a:rPr>
                <a:t>REWARD</a:t>
              </a:r>
            </a:p>
          </p:txBody>
        </p:sp>
      </p:grpSp>
      <p:grpSp>
        <p:nvGrpSpPr>
          <p:cNvPr name="Group 20" id="20"/>
          <p:cNvGrpSpPr/>
          <p:nvPr/>
        </p:nvGrpSpPr>
        <p:grpSpPr>
          <a:xfrm rot="0">
            <a:off x="9455402" y="4583625"/>
            <a:ext cx="3086100" cy="1271638"/>
            <a:chOff x="0" y="0"/>
            <a:chExt cx="635000" cy="261654"/>
          </a:xfrm>
        </p:grpSpPr>
        <p:sp>
          <p:nvSpPr>
            <p:cNvPr name="Freeform 21" id="21"/>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000000">
                <a:alpha val="0"/>
              </a:srgbClr>
            </a:solidFill>
            <a:ln w="38100" cap="rnd">
              <a:solidFill>
                <a:srgbClr val="002C6B"/>
              </a:solidFill>
              <a:prstDash val="solid"/>
              <a:round/>
            </a:ln>
          </p:spPr>
        </p:sp>
        <p:sp>
          <p:nvSpPr>
            <p:cNvPr name="TextBox 22" id="22"/>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CLAIM VOUCHER</a:t>
              </a:r>
            </a:p>
          </p:txBody>
        </p:sp>
      </p:grpSp>
      <p:grpSp>
        <p:nvGrpSpPr>
          <p:cNvPr name="Group 23" id="23"/>
          <p:cNvGrpSpPr/>
          <p:nvPr/>
        </p:nvGrpSpPr>
        <p:grpSpPr>
          <a:xfrm rot="0">
            <a:off x="12854394" y="4583625"/>
            <a:ext cx="3086100" cy="1271638"/>
            <a:chOff x="0" y="0"/>
            <a:chExt cx="635000" cy="261654"/>
          </a:xfrm>
        </p:grpSpPr>
        <p:sp>
          <p:nvSpPr>
            <p:cNvPr name="Freeform 24" id="24"/>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000000">
                <a:alpha val="0"/>
              </a:srgbClr>
            </a:solidFill>
            <a:ln w="38100" cap="rnd">
              <a:solidFill>
                <a:srgbClr val="002C6B"/>
              </a:solidFill>
              <a:prstDash val="solid"/>
              <a:round/>
            </a:ln>
          </p:spPr>
        </p:sp>
        <p:sp>
          <p:nvSpPr>
            <p:cNvPr name="TextBox 25" id="25"/>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PESAN TIKET</a:t>
              </a:r>
            </a:p>
          </p:txBody>
        </p:sp>
      </p:grpSp>
      <p:grpSp>
        <p:nvGrpSpPr>
          <p:cNvPr name="Group 26" id="26"/>
          <p:cNvGrpSpPr/>
          <p:nvPr/>
        </p:nvGrpSpPr>
        <p:grpSpPr>
          <a:xfrm rot="0">
            <a:off x="12854394" y="6169588"/>
            <a:ext cx="3086100" cy="1271638"/>
            <a:chOff x="0" y="0"/>
            <a:chExt cx="635000" cy="261654"/>
          </a:xfrm>
        </p:grpSpPr>
        <p:sp>
          <p:nvSpPr>
            <p:cNvPr name="Freeform 27" id="27"/>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000000">
                <a:alpha val="0"/>
              </a:srgbClr>
            </a:solidFill>
            <a:ln w="38100" cap="rnd">
              <a:solidFill>
                <a:srgbClr val="002C6B"/>
              </a:solidFill>
              <a:prstDash val="solid"/>
              <a:round/>
            </a:ln>
          </p:spPr>
        </p:sp>
        <p:sp>
          <p:nvSpPr>
            <p:cNvPr name="TextBox 28" id="28"/>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VOUCHER</a:t>
              </a:r>
            </a:p>
            <a:p>
              <a:pPr algn="ctr">
                <a:lnSpc>
                  <a:spcPts val="2771"/>
                </a:lnSpc>
              </a:pPr>
              <a:r>
                <a:rPr lang="en-US" sz="1979">
                  <a:solidFill>
                    <a:srgbClr val="FFFFFF"/>
                  </a:solidFill>
                  <a:latin typeface="Poppins"/>
                  <a:ea typeface="Poppins"/>
                  <a:cs typeface="Poppins"/>
                  <a:sym typeface="Poppins"/>
                </a:rPr>
                <a:t>AUTO APPLY</a:t>
              </a:r>
            </a:p>
          </p:txBody>
        </p:sp>
      </p:grpSp>
      <p:grpSp>
        <p:nvGrpSpPr>
          <p:cNvPr name="Group 29" id="29"/>
          <p:cNvGrpSpPr/>
          <p:nvPr/>
        </p:nvGrpSpPr>
        <p:grpSpPr>
          <a:xfrm rot="0">
            <a:off x="12854394" y="7755551"/>
            <a:ext cx="3086100" cy="1271638"/>
            <a:chOff x="0" y="0"/>
            <a:chExt cx="635000" cy="261654"/>
          </a:xfrm>
        </p:grpSpPr>
        <p:sp>
          <p:nvSpPr>
            <p:cNvPr name="Freeform 30" id="30"/>
            <p:cNvSpPr/>
            <p:nvPr/>
          </p:nvSpPr>
          <p:spPr>
            <a:xfrm flipH="false" flipV="false" rot="0">
              <a:off x="0" y="0"/>
              <a:ext cx="635000" cy="261654"/>
            </a:xfrm>
            <a:custGeom>
              <a:avLst/>
              <a:gdLst/>
              <a:ahLst/>
              <a:cxnLst/>
              <a:rect r="r" b="b" t="t" l="l"/>
              <a:pathLst>
                <a:path h="261654" w="635000">
                  <a:moveTo>
                    <a:pt x="48997" y="0"/>
                  </a:moveTo>
                  <a:lnTo>
                    <a:pt x="586003" y="0"/>
                  </a:lnTo>
                  <a:cubicBezTo>
                    <a:pt x="598998" y="0"/>
                    <a:pt x="611460" y="5162"/>
                    <a:pt x="620649" y="14351"/>
                  </a:cubicBezTo>
                  <a:cubicBezTo>
                    <a:pt x="629838" y="23540"/>
                    <a:pt x="635000" y="36002"/>
                    <a:pt x="635000" y="48997"/>
                  </a:cubicBezTo>
                  <a:lnTo>
                    <a:pt x="635000" y="212657"/>
                  </a:lnTo>
                  <a:cubicBezTo>
                    <a:pt x="635000" y="225652"/>
                    <a:pt x="629838" y="238114"/>
                    <a:pt x="620649" y="247303"/>
                  </a:cubicBezTo>
                  <a:cubicBezTo>
                    <a:pt x="611460" y="256492"/>
                    <a:pt x="598998" y="261654"/>
                    <a:pt x="586003" y="261654"/>
                  </a:cubicBezTo>
                  <a:lnTo>
                    <a:pt x="48997" y="261654"/>
                  </a:lnTo>
                  <a:cubicBezTo>
                    <a:pt x="36002" y="261654"/>
                    <a:pt x="23540" y="256492"/>
                    <a:pt x="14351" y="247303"/>
                  </a:cubicBezTo>
                  <a:cubicBezTo>
                    <a:pt x="5162" y="238114"/>
                    <a:pt x="0" y="225652"/>
                    <a:pt x="0" y="212657"/>
                  </a:cubicBezTo>
                  <a:lnTo>
                    <a:pt x="0" y="48997"/>
                  </a:lnTo>
                  <a:cubicBezTo>
                    <a:pt x="0" y="36002"/>
                    <a:pt x="5162" y="23540"/>
                    <a:pt x="14351" y="14351"/>
                  </a:cubicBezTo>
                  <a:cubicBezTo>
                    <a:pt x="23540" y="5162"/>
                    <a:pt x="36002" y="0"/>
                    <a:pt x="48997" y="0"/>
                  </a:cubicBezTo>
                  <a:close/>
                </a:path>
              </a:pathLst>
            </a:custGeom>
            <a:solidFill>
              <a:srgbClr val="1A2C50"/>
            </a:solidFill>
            <a:ln w="38100" cap="rnd">
              <a:solidFill>
                <a:srgbClr val="002C6B"/>
              </a:solidFill>
              <a:prstDash val="solid"/>
              <a:round/>
            </a:ln>
          </p:spPr>
        </p:sp>
        <p:sp>
          <p:nvSpPr>
            <p:cNvPr name="TextBox 31" id="31"/>
            <p:cNvSpPr txBox="true"/>
            <p:nvPr/>
          </p:nvSpPr>
          <p:spPr>
            <a:xfrm>
              <a:off x="0" y="-57150"/>
              <a:ext cx="635000" cy="318804"/>
            </a:xfrm>
            <a:prstGeom prst="rect">
              <a:avLst/>
            </a:prstGeom>
          </p:spPr>
          <p:txBody>
            <a:bodyPr anchor="ctr" rtlCol="false" tIns="50800" lIns="50800" bIns="50800" rIns="50800"/>
            <a:lstStyle/>
            <a:p>
              <a:pPr algn="ctr">
                <a:lnSpc>
                  <a:spcPts val="2771"/>
                </a:lnSpc>
              </a:pPr>
              <a:r>
                <a:rPr lang="en-US" sz="1979">
                  <a:solidFill>
                    <a:srgbClr val="FFFFFF"/>
                  </a:solidFill>
                  <a:latin typeface="Poppins"/>
                  <a:ea typeface="Poppins"/>
                  <a:cs typeface="Poppins"/>
                  <a:sym typeface="Poppins"/>
                </a:rPr>
                <a:t>PAY TICKET</a:t>
              </a:r>
            </a:p>
          </p:txBody>
        </p:sp>
      </p:grpSp>
      <p:sp>
        <p:nvSpPr>
          <p:cNvPr name="TextBox 32" id="32"/>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03</a:t>
            </a:r>
          </a:p>
        </p:txBody>
      </p:sp>
      <p:sp>
        <p:nvSpPr>
          <p:cNvPr name="TextBox 33" id="33"/>
          <p:cNvSpPr txBox="true"/>
          <p:nvPr/>
        </p:nvSpPr>
        <p:spPr>
          <a:xfrm rot="0">
            <a:off x="1402461"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Ideation</a:t>
            </a:r>
          </a:p>
        </p:txBody>
      </p:sp>
      <p:sp>
        <p:nvSpPr>
          <p:cNvPr name="TextBox 34" id="34"/>
          <p:cNvSpPr txBox="true"/>
          <p:nvPr/>
        </p:nvSpPr>
        <p:spPr>
          <a:xfrm rot="0">
            <a:off x="-95208" y="3504252"/>
            <a:ext cx="5007207"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USERFLOW</a:t>
            </a:r>
          </a:p>
        </p:txBody>
      </p:sp>
      <p:sp>
        <p:nvSpPr>
          <p:cNvPr name="AutoShape 35" id="35"/>
          <p:cNvSpPr/>
          <p:nvPr/>
        </p:nvSpPr>
        <p:spPr>
          <a:xfrm>
            <a:off x="7600950" y="2686766"/>
            <a:ext cx="0" cy="315150"/>
          </a:xfrm>
          <a:prstGeom prst="line">
            <a:avLst/>
          </a:prstGeom>
          <a:ln cap="flat" w="38100">
            <a:solidFill>
              <a:srgbClr val="FFFFFF"/>
            </a:solidFill>
            <a:prstDash val="solid"/>
            <a:headEnd type="none" len="sm" w="sm"/>
            <a:tailEnd type="arrow" len="sm" w="med"/>
          </a:ln>
        </p:spPr>
      </p:sp>
      <p:sp>
        <p:nvSpPr>
          <p:cNvPr name="AutoShape 36" id="36"/>
          <p:cNvSpPr/>
          <p:nvPr/>
        </p:nvSpPr>
        <p:spPr>
          <a:xfrm>
            <a:off x="9144000" y="3637735"/>
            <a:ext cx="311402" cy="0"/>
          </a:xfrm>
          <a:prstGeom prst="line">
            <a:avLst/>
          </a:prstGeom>
          <a:ln cap="flat" w="38100">
            <a:solidFill>
              <a:srgbClr val="FFFFFF"/>
            </a:solidFill>
            <a:prstDash val="solid"/>
            <a:headEnd type="none" len="sm" w="sm"/>
            <a:tailEnd type="arrow" len="sm" w="med"/>
          </a:ln>
        </p:spPr>
      </p:sp>
      <p:sp>
        <p:nvSpPr>
          <p:cNvPr name="AutoShape 37" id="37"/>
          <p:cNvSpPr/>
          <p:nvPr/>
        </p:nvSpPr>
        <p:spPr>
          <a:xfrm>
            <a:off x="10998452" y="4273554"/>
            <a:ext cx="0" cy="310071"/>
          </a:xfrm>
          <a:prstGeom prst="line">
            <a:avLst/>
          </a:prstGeom>
          <a:ln cap="flat" w="38100">
            <a:solidFill>
              <a:srgbClr val="FFFFFF"/>
            </a:solidFill>
            <a:prstDash val="solid"/>
            <a:headEnd type="none" len="sm" w="sm"/>
            <a:tailEnd type="arrow" len="sm" w="med"/>
          </a:ln>
        </p:spPr>
      </p:sp>
      <p:sp>
        <p:nvSpPr>
          <p:cNvPr name="AutoShape 38" id="38"/>
          <p:cNvSpPr/>
          <p:nvPr/>
        </p:nvSpPr>
        <p:spPr>
          <a:xfrm>
            <a:off x="12541502" y="5219444"/>
            <a:ext cx="312892" cy="0"/>
          </a:xfrm>
          <a:prstGeom prst="line">
            <a:avLst/>
          </a:prstGeom>
          <a:ln cap="flat" w="38100">
            <a:solidFill>
              <a:srgbClr val="FFFFFF"/>
            </a:solidFill>
            <a:prstDash val="solid"/>
            <a:headEnd type="none" len="sm" w="sm"/>
            <a:tailEnd type="arrow" len="sm" w="med"/>
          </a:ln>
        </p:spPr>
      </p:sp>
      <p:sp>
        <p:nvSpPr>
          <p:cNvPr name="AutoShape 39" id="39"/>
          <p:cNvSpPr/>
          <p:nvPr/>
        </p:nvSpPr>
        <p:spPr>
          <a:xfrm>
            <a:off x="14397444" y="5855263"/>
            <a:ext cx="0" cy="314325"/>
          </a:xfrm>
          <a:prstGeom prst="line">
            <a:avLst/>
          </a:prstGeom>
          <a:ln cap="flat" w="38100">
            <a:solidFill>
              <a:srgbClr val="FFFFFF"/>
            </a:solidFill>
            <a:prstDash val="solid"/>
            <a:headEnd type="none" len="sm" w="sm"/>
            <a:tailEnd type="arrow" len="sm" w="med"/>
          </a:ln>
        </p:spPr>
      </p:sp>
      <p:sp>
        <p:nvSpPr>
          <p:cNvPr name="AutoShape 40" id="40"/>
          <p:cNvSpPr/>
          <p:nvPr/>
        </p:nvSpPr>
        <p:spPr>
          <a:xfrm>
            <a:off x="14397444" y="7441226"/>
            <a:ext cx="0" cy="314325"/>
          </a:xfrm>
          <a:prstGeom prst="line">
            <a:avLst/>
          </a:prstGeom>
          <a:ln cap="flat" w="38100">
            <a:solidFill>
              <a:srgbClr val="FFFFFF"/>
            </a:solidFill>
            <a:prstDash val="solid"/>
            <a:headEnd type="none" len="sm" w="sm"/>
            <a:tailEnd type="arrow" len="sm" w="med"/>
          </a:ln>
        </p:spPr>
      </p:sp>
      <p:sp>
        <p:nvSpPr>
          <p:cNvPr name="TextBox 41" id="41"/>
          <p:cNvSpPr txBox="true"/>
          <p:nvPr/>
        </p:nvSpPr>
        <p:spPr>
          <a:xfrm rot="0">
            <a:off x="2051086" y="4411347"/>
            <a:ext cx="2860913" cy="424815"/>
          </a:xfrm>
          <a:prstGeom prst="rect">
            <a:avLst/>
          </a:prstGeom>
        </p:spPr>
        <p:txBody>
          <a:bodyPr anchor="t" rtlCol="false" tIns="0" lIns="0" bIns="0" rIns="0">
            <a:spAutoFit/>
          </a:bodyPr>
          <a:lstStyle/>
          <a:p>
            <a:pPr algn="ctr">
              <a:lnSpc>
                <a:spcPts val="3359"/>
              </a:lnSpc>
              <a:spcBef>
                <a:spcPct val="0"/>
              </a:spcBef>
            </a:pPr>
            <a:r>
              <a:rPr lang="en-US" sz="2400">
                <a:solidFill>
                  <a:srgbClr val="FFBE00"/>
                </a:solidFill>
                <a:latin typeface="Poppins"/>
                <a:ea typeface="Poppins"/>
                <a:cs typeface="Poppins"/>
                <a:sym typeface="Poppins"/>
              </a:rPr>
              <a:t>Explore TIX VIP Tier</a:t>
            </a:r>
          </a:p>
        </p:txBody>
      </p:sp>
    </p:spTree>
  </p:cSld>
  <p:clrMapOvr>
    <a:masterClrMapping/>
  </p:clrMapOvr>
  <p:transition spd="slow">
    <p:cover dir="u"/>
  </p:transition>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Freeform 11" id="11"/>
          <p:cNvSpPr/>
          <p:nvPr/>
        </p:nvSpPr>
        <p:spPr>
          <a:xfrm flipH="false" flipV="false" rot="0">
            <a:off x="80083"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3"/>
            <a:stretch>
              <a:fillRect l="0" t="0" r="0" b="0"/>
            </a:stretch>
          </a:blipFill>
        </p:spPr>
      </p:sp>
      <p:sp>
        <p:nvSpPr>
          <p:cNvPr name="Freeform 12" id="12"/>
          <p:cNvSpPr/>
          <p:nvPr/>
        </p:nvSpPr>
        <p:spPr>
          <a:xfrm flipH="false" flipV="false" rot="0">
            <a:off x="7677927" y="3045166"/>
            <a:ext cx="2932147" cy="6356958"/>
          </a:xfrm>
          <a:custGeom>
            <a:avLst/>
            <a:gdLst/>
            <a:ahLst/>
            <a:cxnLst/>
            <a:rect r="r" b="b" t="t" l="l"/>
            <a:pathLst>
              <a:path h="6356958" w="2932147">
                <a:moveTo>
                  <a:pt x="0" y="0"/>
                </a:moveTo>
                <a:lnTo>
                  <a:pt x="2932146" y="0"/>
                </a:lnTo>
                <a:lnTo>
                  <a:pt x="2932146" y="6356958"/>
                </a:lnTo>
                <a:lnTo>
                  <a:pt x="0" y="6356958"/>
                </a:lnTo>
                <a:lnTo>
                  <a:pt x="0" y="0"/>
                </a:lnTo>
                <a:close/>
              </a:path>
            </a:pathLst>
          </a:custGeom>
          <a:blipFill>
            <a:blip r:embed="rId4"/>
            <a:stretch>
              <a:fillRect l="0" t="0" r="0" b="0"/>
            </a:stretch>
          </a:blipFill>
        </p:spPr>
      </p:sp>
      <p:sp>
        <p:nvSpPr>
          <p:cNvPr name="Freeform 13" id="13"/>
          <p:cNvSpPr/>
          <p:nvPr/>
        </p:nvSpPr>
        <p:spPr>
          <a:xfrm flipH="false" flipV="false" rot="0">
            <a:off x="7677927" y="9784307"/>
            <a:ext cx="2932147" cy="6356958"/>
          </a:xfrm>
          <a:custGeom>
            <a:avLst/>
            <a:gdLst/>
            <a:ahLst/>
            <a:cxnLst/>
            <a:rect r="r" b="b" t="t" l="l"/>
            <a:pathLst>
              <a:path h="6356958" w="2932147">
                <a:moveTo>
                  <a:pt x="0" y="0"/>
                </a:moveTo>
                <a:lnTo>
                  <a:pt x="2932146" y="0"/>
                </a:lnTo>
                <a:lnTo>
                  <a:pt x="2932146" y="6356959"/>
                </a:lnTo>
                <a:lnTo>
                  <a:pt x="0" y="6356959"/>
                </a:lnTo>
                <a:lnTo>
                  <a:pt x="0" y="0"/>
                </a:lnTo>
                <a:close/>
              </a:path>
            </a:pathLst>
          </a:custGeom>
          <a:blipFill>
            <a:blip r:embed="rId3"/>
            <a:stretch>
              <a:fillRect l="0" t="0" r="0" b="0"/>
            </a:stretch>
          </a:blipFill>
        </p:spPr>
      </p:sp>
      <p:sp>
        <p:nvSpPr>
          <p:cNvPr name="Freeform 14" id="14"/>
          <p:cNvSpPr/>
          <p:nvPr/>
        </p:nvSpPr>
        <p:spPr>
          <a:xfrm flipH="false" flipV="false" rot="0">
            <a:off x="15275770"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5"/>
            <a:stretch>
              <a:fillRect l="0" t="0" r="0" b="0"/>
            </a:stretch>
          </a:blipFill>
        </p:spPr>
      </p:sp>
      <p:sp>
        <p:nvSpPr>
          <p:cNvPr name="Freeform 15" id="15"/>
          <p:cNvSpPr/>
          <p:nvPr/>
        </p:nvSpPr>
        <p:spPr>
          <a:xfrm flipH="false" flipV="false" rot="0">
            <a:off x="11476848"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6"/>
            <a:stretch>
              <a:fillRect l="0" t="0" r="0" b="0"/>
            </a:stretch>
          </a:blipFill>
        </p:spPr>
      </p:sp>
      <p:sp>
        <p:nvSpPr>
          <p:cNvPr name="Freeform 16" id="16"/>
          <p:cNvSpPr/>
          <p:nvPr/>
        </p:nvSpPr>
        <p:spPr>
          <a:xfrm flipH="false" flipV="false" rot="0">
            <a:off x="3879005"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7"/>
            <a:stretch>
              <a:fillRect l="0" t="0" r="0" b="0"/>
            </a:stretch>
          </a:blipFill>
        </p:spPr>
      </p:sp>
      <p:sp>
        <p:nvSpPr>
          <p:cNvPr name="TextBox 17" id="17"/>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04</a:t>
            </a:r>
          </a:p>
        </p:txBody>
      </p:sp>
      <p:sp>
        <p:nvSpPr>
          <p:cNvPr name="TextBox 18" id="18"/>
          <p:cNvSpPr txBox="true"/>
          <p:nvPr/>
        </p:nvSpPr>
        <p:spPr>
          <a:xfrm rot="0">
            <a:off x="1402461"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Prototype</a:t>
            </a:r>
          </a:p>
        </p:txBody>
      </p:sp>
      <p:sp>
        <p:nvSpPr>
          <p:cNvPr name="TextBox 19" id="19"/>
          <p:cNvSpPr txBox="true"/>
          <p:nvPr/>
        </p:nvSpPr>
        <p:spPr>
          <a:xfrm rot="0">
            <a:off x="7320437" y="923925"/>
            <a:ext cx="3647125"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SKETCHING</a:t>
            </a:r>
          </a:p>
        </p:txBody>
      </p:sp>
      <p:sp>
        <p:nvSpPr>
          <p:cNvPr name="TextBox 20" id="20"/>
          <p:cNvSpPr txBox="true"/>
          <p:nvPr/>
        </p:nvSpPr>
        <p:spPr>
          <a:xfrm rot="0">
            <a:off x="7389231" y="1842244"/>
            <a:ext cx="3509538" cy="424815"/>
          </a:xfrm>
          <a:prstGeom prst="rect">
            <a:avLst/>
          </a:prstGeom>
        </p:spPr>
        <p:txBody>
          <a:bodyPr anchor="t" rtlCol="false" tIns="0" lIns="0" bIns="0" rIns="0">
            <a:spAutoFit/>
          </a:bodyPr>
          <a:lstStyle/>
          <a:p>
            <a:pPr algn="ctr">
              <a:lnSpc>
                <a:spcPts val="3359"/>
              </a:lnSpc>
              <a:spcBef>
                <a:spcPct val="0"/>
              </a:spcBef>
            </a:pPr>
            <a:r>
              <a:rPr lang="en-US" sz="2400">
                <a:solidFill>
                  <a:srgbClr val="FFBE00"/>
                </a:solidFill>
                <a:latin typeface="Poppins"/>
                <a:ea typeface="Poppins"/>
                <a:cs typeface="Poppins"/>
                <a:sym typeface="Poppins"/>
              </a:rPr>
              <a:t>Low Fidelity Wireframe</a:t>
            </a:r>
          </a:p>
        </p:txBody>
      </p:sp>
    </p:spTree>
  </p:cSld>
  <p:clrMapOvr>
    <a:masterClrMapping/>
  </p:clrMapOvr>
  <p:transition spd="slow">
    <p:cover dir="u"/>
  </p:transition>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Freeform 11" id="11"/>
          <p:cNvSpPr/>
          <p:nvPr/>
        </p:nvSpPr>
        <p:spPr>
          <a:xfrm flipH="false" flipV="false" rot="0">
            <a:off x="80083"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3"/>
            <a:stretch>
              <a:fillRect l="0" t="0" r="0" b="0"/>
            </a:stretch>
          </a:blipFill>
        </p:spPr>
      </p:sp>
      <p:sp>
        <p:nvSpPr>
          <p:cNvPr name="Freeform 12" id="12"/>
          <p:cNvSpPr/>
          <p:nvPr/>
        </p:nvSpPr>
        <p:spPr>
          <a:xfrm flipH="false" flipV="false" rot="0">
            <a:off x="7677927" y="9784307"/>
            <a:ext cx="2932147" cy="6356958"/>
          </a:xfrm>
          <a:custGeom>
            <a:avLst/>
            <a:gdLst/>
            <a:ahLst/>
            <a:cxnLst/>
            <a:rect r="r" b="b" t="t" l="l"/>
            <a:pathLst>
              <a:path h="6356958" w="2932147">
                <a:moveTo>
                  <a:pt x="0" y="0"/>
                </a:moveTo>
                <a:lnTo>
                  <a:pt x="2932146" y="0"/>
                </a:lnTo>
                <a:lnTo>
                  <a:pt x="2932146" y="6356959"/>
                </a:lnTo>
                <a:lnTo>
                  <a:pt x="0" y="6356959"/>
                </a:lnTo>
                <a:lnTo>
                  <a:pt x="0" y="0"/>
                </a:lnTo>
                <a:close/>
              </a:path>
            </a:pathLst>
          </a:custGeom>
          <a:blipFill>
            <a:blip r:embed="rId4"/>
            <a:stretch>
              <a:fillRect l="0" t="0" r="0" b="0"/>
            </a:stretch>
          </a:blipFill>
        </p:spPr>
      </p:sp>
      <p:sp>
        <p:nvSpPr>
          <p:cNvPr name="Freeform 13" id="13"/>
          <p:cNvSpPr/>
          <p:nvPr/>
        </p:nvSpPr>
        <p:spPr>
          <a:xfrm flipH="false" flipV="false" rot="0">
            <a:off x="15275770"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5"/>
            <a:stretch>
              <a:fillRect l="0" t="0" r="0" b="0"/>
            </a:stretch>
          </a:blipFill>
        </p:spPr>
      </p:sp>
      <p:sp>
        <p:nvSpPr>
          <p:cNvPr name="Freeform 14" id="14"/>
          <p:cNvSpPr/>
          <p:nvPr/>
        </p:nvSpPr>
        <p:spPr>
          <a:xfrm flipH="false" flipV="false" rot="0">
            <a:off x="11476848"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6"/>
            <a:stretch>
              <a:fillRect l="0" t="0" r="0" b="0"/>
            </a:stretch>
          </a:blipFill>
        </p:spPr>
      </p:sp>
      <p:sp>
        <p:nvSpPr>
          <p:cNvPr name="Freeform 15" id="15"/>
          <p:cNvSpPr/>
          <p:nvPr/>
        </p:nvSpPr>
        <p:spPr>
          <a:xfrm flipH="false" flipV="false" rot="0">
            <a:off x="3879005"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3"/>
            <a:stretch>
              <a:fillRect l="0" t="0" r="0" b="0"/>
            </a:stretch>
          </a:blipFill>
        </p:spPr>
      </p:sp>
      <p:sp>
        <p:nvSpPr>
          <p:cNvPr name="Freeform 16" id="16"/>
          <p:cNvSpPr/>
          <p:nvPr/>
        </p:nvSpPr>
        <p:spPr>
          <a:xfrm flipH="false" flipV="false" rot="0">
            <a:off x="7677927" y="3071476"/>
            <a:ext cx="2932147" cy="6356958"/>
          </a:xfrm>
          <a:custGeom>
            <a:avLst/>
            <a:gdLst/>
            <a:ahLst/>
            <a:cxnLst/>
            <a:rect r="r" b="b" t="t" l="l"/>
            <a:pathLst>
              <a:path h="6356958" w="2932147">
                <a:moveTo>
                  <a:pt x="0" y="0"/>
                </a:moveTo>
                <a:lnTo>
                  <a:pt x="2932146" y="0"/>
                </a:lnTo>
                <a:lnTo>
                  <a:pt x="2932146" y="6356958"/>
                </a:lnTo>
                <a:lnTo>
                  <a:pt x="0" y="6356958"/>
                </a:lnTo>
                <a:lnTo>
                  <a:pt x="0" y="0"/>
                </a:lnTo>
                <a:close/>
              </a:path>
            </a:pathLst>
          </a:custGeom>
          <a:blipFill>
            <a:blip r:embed="rId7"/>
            <a:stretch>
              <a:fillRect l="0" t="0" r="0" b="0"/>
            </a:stretch>
          </a:blipFill>
        </p:spPr>
      </p:sp>
      <p:sp>
        <p:nvSpPr>
          <p:cNvPr name="Freeform 17" id="17"/>
          <p:cNvSpPr/>
          <p:nvPr/>
        </p:nvSpPr>
        <p:spPr>
          <a:xfrm flipH="false" flipV="false" rot="0">
            <a:off x="11476848"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8"/>
            <a:stretch>
              <a:fillRect l="0" t="0" r="0" b="0"/>
            </a:stretch>
          </a:blipFill>
        </p:spPr>
      </p:sp>
      <p:sp>
        <p:nvSpPr>
          <p:cNvPr name="Freeform 18" id="18"/>
          <p:cNvSpPr/>
          <p:nvPr/>
        </p:nvSpPr>
        <p:spPr>
          <a:xfrm flipH="false" flipV="false" rot="0">
            <a:off x="3879005"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9"/>
            <a:stretch>
              <a:fillRect l="0" t="0" r="0" b="0"/>
            </a:stretch>
          </a:blipFill>
        </p:spPr>
      </p:sp>
      <p:sp>
        <p:nvSpPr>
          <p:cNvPr name="Freeform 19" id="19"/>
          <p:cNvSpPr/>
          <p:nvPr/>
        </p:nvSpPr>
        <p:spPr>
          <a:xfrm flipH="false" flipV="false" rot="0">
            <a:off x="15275770"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10"/>
            <a:stretch>
              <a:fillRect l="0" t="0" r="0" b="0"/>
            </a:stretch>
          </a:blipFill>
        </p:spPr>
      </p:sp>
      <p:sp>
        <p:nvSpPr>
          <p:cNvPr name="Freeform 20" id="20"/>
          <p:cNvSpPr/>
          <p:nvPr/>
        </p:nvSpPr>
        <p:spPr>
          <a:xfrm flipH="false" flipV="false" rot="0">
            <a:off x="80083"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11"/>
            <a:stretch>
              <a:fillRect l="0" t="0" r="0" b="0"/>
            </a:stretch>
          </a:blipFill>
        </p:spPr>
      </p:sp>
      <p:sp>
        <p:nvSpPr>
          <p:cNvPr name="TextBox 21" id="21"/>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04</a:t>
            </a:r>
          </a:p>
        </p:txBody>
      </p:sp>
      <p:sp>
        <p:nvSpPr>
          <p:cNvPr name="TextBox 22" id="22"/>
          <p:cNvSpPr txBox="true"/>
          <p:nvPr/>
        </p:nvSpPr>
        <p:spPr>
          <a:xfrm rot="0">
            <a:off x="1402461"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Prototype</a:t>
            </a:r>
          </a:p>
        </p:txBody>
      </p:sp>
      <p:sp>
        <p:nvSpPr>
          <p:cNvPr name="TextBox 23" id="23"/>
          <p:cNvSpPr txBox="true"/>
          <p:nvPr/>
        </p:nvSpPr>
        <p:spPr>
          <a:xfrm rot="0">
            <a:off x="6575908" y="923925"/>
            <a:ext cx="5136185"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VISUAL DESIGN</a:t>
            </a:r>
          </a:p>
        </p:txBody>
      </p:sp>
      <p:sp>
        <p:nvSpPr>
          <p:cNvPr name="TextBox 24" id="24"/>
          <p:cNvSpPr txBox="true"/>
          <p:nvPr/>
        </p:nvSpPr>
        <p:spPr>
          <a:xfrm rot="0">
            <a:off x="7240402" y="1842244"/>
            <a:ext cx="3807196" cy="424815"/>
          </a:xfrm>
          <a:prstGeom prst="rect">
            <a:avLst/>
          </a:prstGeom>
        </p:spPr>
        <p:txBody>
          <a:bodyPr anchor="t" rtlCol="false" tIns="0" lIns="0" bIns="0" rIns="0">
            <a:spAutoFit/>
          </a:bodyPr>
          <a:lstStyle/>
          <a:p>
            <a:pPr algn="ctr">
              <a:lnSpc>
                <a:spcPts val="3359"/>
              </a:lnSpc>
              <a:spcBef>
                <a:spcPct val="0"/>
              </a:spcBef>
            </a:pPr>
            <a:r>
              <a:rPr lang="en-US" sz="2400">
                <a:solidFill>
                  <a:srgbClr val="FFBE00"/>
                </a:solidFill>
                <a:latin typeface="Poppins"/>
                <a:ea typeface="Poppins"/>
                <a:cs typeface="Poppins"/>
                <a:sym typeface="Poppins"/>
              </a:rPr>
              <a:t>HIGH FIDELITY WIREFRAME</a:t>
            </a:r>
          </a:p>
        </p:txBody>
      </p:sp>
    </p:spTree>
  </p:cSld>
  <p:clrMapOvr>
    <a:masterClrMapping/>
  </p:clrMapOvr>
  <p:transition spd="slow">
    <p:cover dir="u"/>
  </p:transition>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Freeform 11" id="11"/>
          <p:cNvSpPr/>
          <p:nvPr/>
        </p:nvSpPr>
        <p:spPr>
          <a:xfrm flipH="false" flipV="false" rot="0">
            <a:off x="80083"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3"/>
            <a:stretch>
              <a:fillRect l="0" t="0" r="0" b="0"/>
            </a:stretch>
          </a:blipFill>
        </p:spPr>
      </p:sp>
      <p:sp>
        <p:nvSpPr>
          <p:cNvPr name="Freeform 12" id="12"/>
          <p:cNvSpPr/>
          <p:nvPr/>
        </p:nvSpPr>
        <p:spPr>
          <a:xfrm flipH="false" flipV="false" rot="0">
            <a:off x="7677927" y="9784307"/>
            <a:ext cx="2932147" cy="6356958"/>
          </a:xfrm>
          <a:custGeom>
            <a:avLst/>
            <a:gdLst/>
            <a:ahLst/>
            <a:cxnLst/>
            <a:rect r="r" b="b" t="t" l="l"/>
            <a:pathLst>
              <a:path h="6356958" w="2932147">
                <a:moveTo>
                  <a:pt x="0" y="0"/>
                </a:moveTo>
                <a:lnTo>
                  <a:pt x="2932146" y="0"/>
                </a:lnTo>
                <a:lnTo>
                  <a:pt x="2932146" y="6356959"/>
                </a:lnTo>
                <a:lnTo>
                  <a:pt x="0" y="6356959"/>
                </a:lnTo>
                <a:lnTo>
                  <a:pt x="0" y="0"/>
                </a:lnTo>
                <a:close/>
              </a:path>
            </a:pathLst>
          </a:custGeom>
          <a:blipFill>
            <a:blip r:embed="rId4"/>
            <a:stretch>
              <a:fillRect l="0" t="0" r="0" b="0"/>
            </a:stretch>
          </a:blipFill>
        </p:spPr>
      </p:sp>
      <p:sp>
        <p:nvSpPr>
          <p:cNvPr name="Freeform 13" id="13"/>
          <p:cNvSpPr/>
          <p:nvPr/>
        </p:nvSpPr>
        <p:spPr>
          <a:xfrm flipH="false" flipV="false" rot="0">
            <a:off x="15275770"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5"/>
            <a:stretch>
              <a:fillRect l="0" t="0" r="0" b="0"/>
            </a:stretch>
          </a:blipFill>
        </p:spPr>
      </p:sp>
      <p:sp>
        <p:nvSpPr>
          <p:cNvPr name="Freeform 14" id="14"/>
          <p:cNvSpPr/>
          <p:nvPr/>
        </p:nvSpPr>
        <p:spPr>
          <a:xfrm flipH="false" flipV="false" rot="0">
            <a:off x="11476848"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6"/>
            <a:stretch>
              <a:fillRect l="0" t="0" r="0" b="0"/>
            </a:stretch>
          </a:blipFill>
        </p:spPr>
      </p:sp>
      <p:sp>
        <p:nvSpPr>
          <p:cNvPr name="Freeform 15" id="15"/>
          <p:cNvSpPr/>
          <p:nvPr/>
        </p:nvSpPr>
        <p:spPr>
          <a:xfrm flipH="false" flipV="false" rot="0">
            <a:off x="3879005"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3"/>
            <a:stretch>
              <a:fillRect l="0" t="0" r="0" b="0"/>
            </a:stretch>
          </a:blipFill>
        </p:spPr>
      </p:sp>
      <p:sp>
        <p:nvSpPr>
          <p:cNvPr name="Freeform 16" id="16"/>
          <p:cNvSpPr/>
          <p:nvPr/>
        </p:nvSpPr>
        <p:spPr>
          <a:xfrm flipH="false" flipV="false" rot="0">
            <a:off x="7677927" y="3071476"/>
            <a:ext cx="2932147" cy="6356958"/>
          </a:xfrm>
          <a:custGeom>
            <a:avLst/>
            <a:gdLst/>
            <a:ahLst/>
            <a:cxnLst/>
            <a:rect r="r" b="b" t="t" l="l"/>
            <a:pathLst>
              <a:path h="6356958" w="2932147">
                <a:moveTo>
                  <a:pt x="0" y="0"/>
                </a:moveTo>
                <a:lnTo>
                  <a:pt x="2932146" y="0"/>
                </a:lnTo>
                <a:lnTo>
                  <a:pt x="2932146" y="6356958"/>
                </a:lnTo>
                <a:lnTo>
                  <a:pt x="0" y="6356958"/>
                </a:lnTo>
                <a:lnTo>
                  <a:pt x="0" y="0"/>
                </a:lnTo>
                <a:close/>
              </a:path>
            </a:pathLst>
          </a:custGeom>
          <a:blipFill>
            <a:blip r:embed="rId7"/>
            <a:stretch>
              <a:fillRect l="0" t="0" r="0" b="0"/>
            </a:stretch>
          </a:blipFill>
        </p:spPr>
      </p:sp>
      <p:sp>
        <p:nvSpPr>
          <p:cNvPr name="Freeform 17" id="17"/>
          <p:cNvSpPr/>
          <p:nvPr/>
        </p:nvSpPr>
        <p:spPr>
          <a:xfrm flipH="false" flipV="false" rot="0">
            <a:off x="11476848"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8"/>
            <a:stretch>
              <a:fillRect l="0" t="0" r="0" b="0"/>
            </a:stretch>
          </a:blipFill>
        </p:spPr>
      </p:sp>
      <p:sp>
        <p:nvSpPr>
          <p:cNvPr name="Freeform 18" id="18"/>
          <p:cNvSpPr/>
          <p:nvPr/>
        </p:nvSpPr>
        <p:spPr>
          <a:xfrm flipH="false" flipV="false" rot="0">
            <a:off x="3879005"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9"/>
            <a:stretch>
              <a:fillRect l="0" t="0" r="0" b="0"/>
            </a:stretch>
          </a:blipFill>
        </p:spPr>
      </p:sp>
      <p:sp>
        <p:nvSpPr>
          <p:cNvPr name="Freeform 19" id="19"/>
          <p:cNvSpPr/>
          <p:nvPr/>
        </p:nvSpPr>
        <p:spPr>
          <a:xfrm flipH="false" flipV="false" rot="0">
            <a:off x="15275770"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10"/>
            <a:stretch>
              <a:fillRect l="0" t="0" r="0" b="0"/>
            </a:stretch>
          </a:blipFill>
        </p:spPr>
      </p:sp>
      <p:sp>
        <p:nvSpPr>
          <p:cNvPr name="Freeform 20" id="20"/>
          <p:cNvSpPr/>
          <p:nvPr/>
        </p:nvSpPr>
        <p:spPr>
          <a:xfrm flipH="false" flipV="false" rot="0">
            <a:off x="80083"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11"/>
            <a:stretch>
              <a:fillRect l="0" t="0" r="0" b="0"/>
            </a:stretch>
          </a:blipFill>
        </p:spPr>
      </p:sp>
      <p:sp>
        <p:nvSpPr>
          <p:cNvPr name="Freeform 21" id="21"/>
          <p:cNvSpPr/>
          <p:nvPr/>
        </p:nvSpPr>
        <p:spPr>
          <a:xfrm flipH="false" flipV="false" rot="0">
            <a:off x="7677927" y="3071476"/>
            <a:ext cx="2932147" cy="6356958"/>
          </a:xfrm>
          <a:custGeom>
            <a:avLst/>
            <a:gdLst/>
            <a:ahLst/>
            <a:cxnLst/>
            <a:rect r="r" b="b" t="t" l="l"/>
            <a:pathLst>
              <a:path h="6356958" w="2932147">
                <a:moveTo>
                  <a:pt x="0" y="0"/>
                </a:moveTo>
                <a:lnTo>
                  <a:pt x="2932146" y="0"/>
                </a:lnTo>
                <a:lnTo>
                  <a:pt x="2932146" y="6356958"/>
                </a:lnTo>
                <a:lnTo>
                  <a:pt x="0" y="6356958"/>
                </a:lnTo>
                <a:lnTo>
                  <a:pt x="0" y="0"/>
                </a:lnTo>
                <a:close/>
              </a:path>
            </a:pathLst>
          </a:custGeom>
          <a:blipFill>
            <a:blip r:embed="rId12"/>
            <a:stretch>
              <a:fillRect l="0" t="0" r="0" b="0"/>
            </a:stretch>
          </a:blipFill>
        </p:spPr>
      </p:sp>
      <p:sp>
        <p:nvSpPr>
          <p:cNvPr name="Freeform 22" id="22"/>
          <p:cNvSpPr/>
          <p:nvPr/>
        </p:nvSpPr>
        <p:spPr>
          <a:xfrm flipH="false" flipV="false" rot="0">
            <a:off x="11476848"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13"/>
            <a:stretch>
              <a:fillRect l="0" t="0" r="0" b="0"/>
            </a:stretch>
          </a:blipFill>
        </p:spPr>
      </p:sp>
      <p:sp>
        <p:nvSpPr>
          <p:cNvPr name="Freeform 23" id="23"/>
          <p:cNvSpPr/>
          <p:nvPr/>
        </p:nvSpPr>
        <p:spPr>
          <a:xfrm flipH="false" flipV="false" rot="0">
            <a:off x="15275770"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14"/>
            <a:stretch>
              <a:fillRect l="0" t="0" r="0" b="0"/>
            </a:stretch>
          </a:blipFill>
        </p:spPr>
      </p:sp>
      <p:sp>
        <p:nvSpPr>
          <p:cNvPr name="Freeform 24" id="24"/>
          <p:cNvSpPr/>
          <p:nvPr/>
        </p:nvSpPr>
        <p:spPr>
          <a:xfrm flipH="false" flipV="false" rot="0">
            <a:off x="3879005" y="4307269"/>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15"/>
            <a:stretch>
              <a:fillRect l="0" t="0" r="0" b="0"/>
            </a:stretch>
          </a:blipFill>
        </p:spPr>
      </p:sp>
      <p:sp>
        <p:nvSpPr>
          <p:cNvPr name="Freeform 25" id="25"/>
          <p:cNvSpPr/>
          <p:nvPr/>
        </p:nvSpPr>
        <p:spPr>
          <a:xfrm flipH="false" flipV="false" rot="0">
            <a:off x="80083" y="5967403"/>
            <a:ext cx="2932147" cy="6356958"/>
          </a:xfrm>
          <a:custGeom>
            <a:avLst/>
            <a:gdLst/>
            <a:ahLst/>
            <a:cxnLst/>
            <a:rect r="r" b="b" t="t" l="l"/>
            <a:pathLst>
              <a:path h="6356958" w="2932147">
                <a:moveTo>
                  <a:pt x="0" y="0"/>
                </a:moveTo>
                <a:lnTo>
                  <a:pt x="2932147" y="0"/>
                </a:lnTo>
                <a:lnTo>
                  <a:pt x="2932147" y="6356958"/>
                </a:lnTo>
                <a:lnTo>
                  <a:pt x="0" y="6356958"/>
                </a:lnTo>
                <a:lnTo>
                  <a:pt x="0" y="0"/>
                </a:lnTo>
                <a:close/>
              </a:path>
            </a:pathLst>
          </a:custGeom>
          <a:blipFill>
            <a:blip r:embed="rId16"/>
            <a:stretch>
              <a:fillRect l="0" t="0" r="0" b="0"/>
            </a:stretch>
          </a:blipFill>
        </p:spPr>
      </p:sp>
      <p:sp>
        <p:nvSpPr>
          <p:cNvPr name="Freeform 26" id="26"/>
          <p:cNvSpPr/>
          <p:nvPr/>
        </p:nvSpPr>
        <p:spPr>
          <a:xfrm flipH="false" flipV="false" rot="0">
            <a:off x="7677927" y="9784307"/>
            <a:ext cx="2932147" cy="6356958"/>
          </a:xfrm>
          <a:custGeom>
            <a:avLst/>
            <a:gdLst/>
            <a:ahLst/>
            <a:cxnLst/>
            <a:rect r="r" b="b" t="t" l="l"/>
            <a:pathLst>
              <a:path h="6356958" w="2932147">
                <a:moveTo>
                  <a:pt x="0" y="0"/>
                </a:moveTo>
                <a:lnTo>
                  <a:pt x="2932146" y="0"/>
                </a:lnTo>
                <a:lnTo>
                  <a:pt x="2932146" y="6356959"/>
                </a:lnTo>
                <a:lnTo>
                  <a:pt x="0" y="6356959"/>
                </a:lnTo>
                <a:lnTo>
                  <a:pt x="0" y="0"/>
                </a:lnTo>
                <a:close/>
              </a:path>
            </a:pathLst>
          </a:custGeom>
          <a:blipFill>
            <a:blip r:embed="rId17"/>
            <a:stretch>
              <a:fillRect l="0" t="0" r="0" b="0"/>
            </a:stretch>
          </a:blipFill>
        </p:spPr>
      </p:sp>
      <p:sp>
        <p:nvSpPr>
          <p:cNvPr name="TextBox 27" id="27"/>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04</a:t>
            </a:r>
          </a:p>
        </p:txBody>
      </p:sp>
      <p:sp>
        <p:nvSpPr>
          <p:cNvPr name="TextBox 28" id="28"/>
          <p:cNvSpPr txBox="true"/>
          <p:nvPr/>
        </p:nvSpPr>
        <p:spPr>
          <a:xfrm rot="0">
            <a:off x="1402461"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Prototype</a:t>
            </a:r>
          </a:p>
        </p:txBody>
      </p:sp>
      <p:sp>
        <p:nvSpPr>
          <p:cNvPr name="TextBox 29" id="29"/>
          <p:cNvSpPr txBox="true"/>
          <p:nvPr/>
        </p:nvSpPr>
        <p:spPr>
          <a:xfrm rot="0">
            <a:off x="6575908" y="923925"/>
            <a:ext cx="5136185"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VISUAL DESIGN</a:t>
            </a:r>
          </a:p>
        </p:txBody>
      </p:sp>
      <p:sp>
        <p:nvSpPr>
          <p:cNvPr name="TextBox 30" id="30"/>
          <p:cNvSpPr txBox="true"/>
          <p:nvPr/>
        </p:nvSpPr>
        <p:spPr>
          <a:xfrm rot="0">
            <a:off x="7240402" y="1842244"/>
            <a:ext cx="3807196" cy="424815"/>
          </a:xfrm>
          <a:prstGeom prst="rect">
            <a:avLst/>
          </a:prstGeom>
        </p:spPr>
        <p:txBody>
          <a:bodyPr anchor="t" rtlCol="false" tIns="0" lIns="0" bIns="0" rIns="0">
            <a:spAutoFit/>
          </a:bodyPr>
          <a:lstStyle/>
          <a:p>
            <a:pPr algn="ctr">
              <a:lnSpc>
                <a:spcPts val="3359"/>
              </a:lnSpc>
              <a:spcBef>
                <a:spcPct val="0"/>
              </a:spcBef>
            </a:pPr>
            <a:r>
              <a:rPr lang="en-US" sz="2400">
                <a:solidFill>
                  <a:srgbClr val="FFBE00"/>
                </a:solidFill>
                <a:latin typeface="Poppins"/>
                <a:ea typeface="Poppins"/>
                <a:cs typeface="Poppins"/>
                <a:sym typeface="Poppins"/>
              </a:rPr>
              <a:t>MOCK UP</a:t>
            </a:r>
          </a:p>
        </p:txBody>
      </p:sp>
    </p:spTree>
  </p:cSld>
  <p:clrMapOvr>
    <a:masterClrMapping/>
  </p:clrMapOvr>
  <p:transition spd="slow">
    <p:cover dir="u"/>
  </p:transition>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p:nvPr/>
        </p:nvGrpSpPr>
        <p:grpSpPr>
          <a:xfrm rot="0">
            <a:off x="17259300" y="86114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6" id="6"/>
          <p:cNvSpPr txBox="true"/>
          <p:nvPr/>
        </p:nvSpPr>
        <p:spPr>
          <a:xfrm rot="0">
            <a:off x="6720610" y="1954991"/>
            <a:ext cx="4083802"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TIX VIP PAGE</a:t>
            </a:r>
          </a:p>
        </p:txBody>
      </p:sp>
      <p:sp>
        <p:nvSpPr>
          <p:cNvPr name="Freeform 7" id="7"/>
          <p:cNvSpPr/>
          <p:nvPr/>
        </p:nvSpPr>
        <p:spPr>
          <a:xfrm flipH="false" flipV="false" rot="0">
            <a:off x="1840013" y="479227"/>
            <a:ext cx="4185400" cy="9074037"/>
          </a:xfrm>
          <a:custGeom>
            <a:avLst/>
            <a:gdLst/>
            <a:ahLst/>
            <a:cxnLst/>
            <a:rect r="r" b="b" t="t" l="l"/>
            <a:pathLst>
              <a:path h="9074037" w="4185400">
                <a:moveTo>
                  <a:pt x="0" y="0"/>
                </a:moveTo>
                <a:lnTo>
                  <a:pt x="4185400" y="0"/>
                </a:lnTo>
                <a:lnTo>
                  <a:pt x="4185400" y="9074037"/>
                </a:lnTo>
                <a:lnTo>
                  <a:pt x="0" y="9074037"/>
                </a:lnTo>
                <a:lnTo>
                  <a:pt x="0" y="0"/>
                </a:lnTo>
                <a:close/>
              </a:path>
            </a:pathLst>
          </a:custGeom>
          <a:blipFill>
            <a:blip r:embed="rId3"/>
            <a:stretch>
              <a:fillRect l="0" t="0" r="0" b="0"/>
            </a:stretch>
          </a:blipFill>
        </p:spPr>
      </p:sp>
      <p:sp>
        <p:nvSpPr>
          <p:cNvPr name="TextBox 8" id="8"/>
          <p:cNvSpPr txBox="true"/>
          <p:nvPr/>
        </p:nvSpPr>
        <p:spPr>
          <a:xfrm rot="0">
            <a:off x="6720610" y="3035844"/>
            <a:ext cx="10221624" cy="1035558"/>
          </a:xfrm>
          <a:prstGeom prst="rect">
            <a:avLst/>
          </a:prstGeom>
        </p:spPr>
        <p:txBody>
          <a:bodyPr anchor="t" rtlCol="false" tIns="0" lIns="0" bIns="0" rIns="0">
            <a:spAutoFit/>
          </a:bodyPr>
          <a:lstStyle/>
          <a:p>
            <a:pPr algn="l">
              <a:lnSpc>
                <a:spcPts val="2771"/>
              </a:lnSpc>
              <a:spcBef>
                <a:spcPct val="0"/>
              </a:spcBef>
            </a:pPr>
            <a:r>
              <a:rPr lang="en-US" sz="1979">
                <a:solidFill>
                  <a:srgbClr val="A7A7A7"/>
                </a:solidFill>
                <a:latin typeface="Poppins"/>
                <a:ea typeface="Poppins"/>
                <a:cs typeface="Poppins"/>
                <a:sym typeface="Poppins"/>
              </a:rPr>
              <a:t>Fokus utama pada halaman ini adalah agar pengguna dapat dengan mudah melakukan scanning informasi untuk langsung memahami apa benefit mereka sebagai pengguna VIP+.</a:t>
            </a:r>
          </a:p>
        </p:txBody>
      </p:sp>
      <p:sp>
        <p:nvSpPr>
          <p:cNvPr name="TextBox 9" id="9"/>
          <p:cNvSpPr txBox="true"/>
          <p:nvPr/>
        </p:nvSpPr>
        <p:spPr>
          <a:xfrm rot="0">
            <a:off x="6809528" y="4473345"/>
            <a:ext cx="330519"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01</a:t>
            </a:r>
          </a:p>
        </p:txBody>
      </p:sp>
      <p:sp>
        <p:nvSpPr>
          <p:cNvPr name="TextBox 10" id="10"/>
          <p:cNvSpPr txBox="true"/>
          <p:nvPr/>
        </p:nvSpPr>
        <p:spPr>
          <a:xfrm rot="0">
            <a:off x="6720610" y="5060085"/>
            <a:ext cx="419436"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02</a:t>
            </a:r>
          </a:p>
        </p:txBody>
      </p:sp>
      <p:sp>
        <p:nvSpPr>
          <p:cNvPr name="TextBox 11" id="11"/>
          <p:cNvSpPr txBox="true"/>
          <p:nvPr/>
        </p:nvSpPr>
        <p:spPr>
          <a:xfrm rot="0">
            <a:off x="7422554" y="4473345"/>
            <a:ext cx="4266700"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Coin Visibility (Top Section)</a:t>
            </a:r>
          </a:p>
        </p:txBody>
      </p:sp>
      <p:sp>
        <p:nvSpPr>
          <p:cNvPr name="TextBox 12" id="12"/>
          <p:cNvSpPr txBox="true"/>
          <p:nvPr/>
        </p:nvSpPr>
        <p:spPr>
          <a:xfrm rot="0">
            <a:off x="7422554" y="5060085"/>
            <a:ext cx="6234006"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Category-Based Benefits (Relevancy Fix)</a:t>
            </a:r>
          </a:p>
        </p:txBody>
      </p:sp>
      <p:grpSp>
        <p:nvGrpSpPr>
          <p:cNvPr name="Group 13" id="13"/>
          <p:cNvGrpSpPr/>
          <p:nvPr/>
        </p:nvGrpSpPr>
        <p:grpSpPr>
          <a:xfrm rot="0">
            <a:off x="17170805" y="-1258132"/>
            <a:ext cx="3086100" cy="308610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15" id="1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Tree>
  </p:cSld>
  <p:clrMapOvr>
    <a:masterClrMapping/>
  </p:clrMapOvr>
  <p:transition spd="slow">
    <p:cover dir="u"/>
  </p:transition>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p:nvPr/>
        </p:nvGrpSpPr>
        <p:grpSpPr>
          <a:xfrm rot="0">
            <a:off x="17259300" y="86114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6" id="6"/>
          <p:cNvSpPr txBox="true"/>
          <p:nvPr/>
        </p:nvSpPr>
        <p:spPr>
          <a:xfrm rot="0">
            <a:off x="6720610" y="1954991"/>
            <a:ext cx="7464581"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TIX VIP VOUCHER PAGE</a:t>
            </a:r>
          </a:p>
        </p:txBody>
      </p:sp>
      <p:sp>
        <p:nvSpPr>
          <p:cNvPr name="Freeform 7" id="7"/>
          <p:cNvSpPr/>
          <p:nvPr/>
        </p:nvSpPr>
        <p:spPr>
          <a:xfrm flipH="false" flipV="false" rot="0">
            <a:off x="1840013" y="479227"/>
            <a:ext cx="4185400" cy="9074037"/>
          </a:xfrm>
          <a:custGeom>
            <a:avLst/>
            <a:gdLst/>
            <a:ahLst/>
            <a:cxnLst/>
            <a:rect r="r" b="b" t="t" l="l"/>
            <a:pathLst>
              <a:path h="9074037" w="4185400">
                <a:moveTo>
                  <a:pt x="0" y="0"/>
                </a:moveTo>
                <a:lnTo>
                  <a:pt x="4185400" y="0"/>
                </a:lnTo>
                <a:lnTo>
                  <a:pt x="4185400" y="9074037"/>
                </a:lnTo>
                <a:lnTo>
                  <a:pt x="0" y="9074037"/>
                </a:lnTo>
                <a:lnTo>
                  <a:pt x="0" y="0"/>
                </a:lnTo>
                <a:close/>
              </a:path>
            </a:pathLst>
          </a:custGeom>
          <a:blipFill>
            <a:blip r:embed="rId3"/>
            <a:stretch>
              <a:fillRect l="0" t="0" r="0" b="0"/>
            </a:stretch>
          </a:blipFill>
        </p:spPr>
      </p:sp>
      <p:sp>
        <p:nvSpPr>
          <p:cNvPr name="TextBox 8" id="8"/>
          <p:cNvSpPr txBox="true"/>
          <p:nvPr/>
        </p:nvSpPr>
        <p:spPr>
          <a:xfrm rot="0">
            <a:off x="6720610" y="3035844"/>
            <a:ext cx="10221624" cy="1035558"/>
          </a:xfrm>
          <a:prstGeom prst="rect">
            <a:avLst/>
          </a:prstGeom>
        </p:spPr>
        <p:txBody>
          <a:bodyPr anchor="t" rtlCol="false" tIns="0" lIns="0" bIns="0" rIns="0">
            <a:spAutoFit/>
          </a:bodyPr>
          <a:lstStyle/>
          <a:p>
            <a:pPr algn="l">
              <a:lnSpc>
                <a:spcPts val="2771"/>
              </a:lnSpc>
              <a:spcBef>
                <a:spcPct val="0"/>
              </a:spcBef>
            </a:pPr>
            <a:r>
              <a:rPr lang="en-US" sz="1979">
                <a:solidFill>
                  <a:srgbClr val="A7A7A7"/>
                </a:solidFill>
                <a:latin typeface="Poppins"/>
                <a:ea typeface="Poppins"/>
                <a:cs typeface="Poppins"/>
                <a:sym typeface="Poppins"/>
              </a:rPr>
              <a:t>Selain menyesuaikan pemberian benefit kepada user, perbaikan instruction clarity pada voucher juga menjadi salah satu faktor yang membuat user bisa lebih mudah merasakan experience menjadi pengguna VIP+.</a:t>
            </a:r>
          </a:p>
        </p:txBody>
      </p:sp>
      <p:sp>
        <p:nvSpPr>
          <p:cNvPr name="TextBox 9" id="9"/>
          <p:cNvSpPr txBox="true"/>
          <p:nvPr/>
        </p:nvSpPr>
        <p:spPr>
          <a:xfrm rot="0">
            <a:off x="6720610" y="5077598"/>
            <a:ext cx="10221624" cy="1378458"/>
          </a:xfrm>
          <a:prstGeom prst="rect">
            <a:avLst/>
          </a:prstGeom>
        </p:spPr>
        <p:txBody>
          <a:bodyPr anchor="t" rtlCol="false" tIns="0" lIns="0" bIns="0" rIns="0">
            <a:spAutoFit/>
          </a:bodyPr>
          <a:lstStyle/>
          <a:p>
            <a:pPr algn="l">
              <a:lnSpc>
                <a:spcPts val="2771"/>
              </a:lnSpc>
              <a:spcBef>
                <a:spcPct val="0"/>
              </a:spcBef>
            </a:pPr>
            <a:r>
              <a:rPr lang="en-US" sz="1979">
                <a:solidFill>
                  <a:srgbClr val="A7A7A7"/>
                </a:solidFill>
                <a:latin typeface="Poppins"/>
                <a:ea typeface="Poppins"/>
                <a:cs typeface="Poppins"/>
                <a:sym typeface="Poppins"/>
              </a:rPr>
              <a:t>Pada design sebelumnya petunjuk dan syarat ketentuan dilebur menjadi satu section, sehingga membuat pengguna menjadi ragu untuk membeli voucher. Hal ini diperkuat oleh alasan pengguna tidak segera menggunakan koin walaupun hampir expired, dikarenakan informasi yang tidak jelas.</a:t>
            </a:r>
          </a:p>
        </p:txBody>
      </p:sp>
      <p:sp>
        <p:nvSpPr>
          <p:cNvPr name="TextBox 10" id="10"/>
          <p:cNvSpPr txBox="true"/>
          <p:nvPr/>
        </p:nvSpPr>
        <p:spPr>
          <a:xfrm rot="0">
            <a:off x="6720610" y="4462283"/>
            <a:ext cx="4532184"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Clear and Concise Instruction</a:t>
            </a:r>
          </a:p>
        </p:txBody>
      </p:sp>
      <p:grpSp>
        <p:nvGrpSpPr>
          <p:cNvPr name="Group 11" id="11"/>
          <p:cNvGrpSpPr/>
          <p:nvPr/>
        </p:nvGrpSpPr>
        <p:grpSpPr>
          <a:xfrm rot="0">
            <a:off x="17170805" y="-1258132"/>
            <a:ext cx="3086100" cy="3086100"/>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13" id="13"/>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Tree>
  </p:cSld>
  <p:clrMapOvr>
    <a:masterClrMapping/>
  </p:clrMapOvr>
  <p:transition spd="slow">
    <p:cover dir="u"/>
  </p:transition>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p:nvPr/>
        </p:nvGrpSpPr>
        <p:grpSpPr>
          <a:xfrm rot="0">
            <a:off x="17259300" y="86114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Freeform 6" id="6"/>
          <p:cNvSpPr/>
          <p:nvPr/>
        </p:nvSpPr>
        <p:spPr>
          <a:xfrm flipH="false" flipV="false" rot="0">
            <a:off x="1840013" y="479227"/>
            <a:ext cx="4185400" cy="9074037"/>
          </a:xfrm>
          <a:custGeom>
            <a:avLst/>
            <a:gdLst/>
            <a:ahLst/>
            <a:cxnLst/>
            <a:rect r="r" b="b" t="t" l="l"/>
            <a:pathLst>
              <a:path h="9074037" w="4185400">
                <a:moveTo>
                  <a:pt x="0" y="0"/>
                </a:moveTo>
                <a:lnTo>
                  <a:pt x="4185400" y="0"/>
                </a:lnTo>
                <a:lnTo>
                  <a:pt x="4185400" y="9074037"/>
                </a:lnTo>
                <a:lnTo>
                  <a:pt x="0" y="9074037"/>
                </a:lnTo>
                <a:lnTo>
                  <a:pt x="0" y="0"/>
                </a:lnTo>
                <a:close/>
              </a:path>
            </a:pathLst>
          </a:custGeom>
          <a:blipFill>
            <a:blip r:embed="rId3"/>
            <a:stretch>
              <a:fillRect l="0" t="0" r="0" b="0"/>
            </a:stretch>
          </a:blipFill>
        </p:spPr>
      </p:sp>
      <p:grpSp>
        <p:nvGrpSpPr>
          <p:cNvPr name="Group 7" id="7"/>
          <p:cNvGrpSpPr/>
          <p:nvPr/>
        </p:nvGrpSpPr>
        <p:grpSpPr>
          <a:xfrm rot="0">
            <a:off x="17170805" y="-1258132"/>
            <a:ext cx="3086100" cy="3086100"/>
            <a:chOff x="0" y="0"/>
            <a:chExt cx="812800" cy="812800"/>
          </a:xfrm>
        </p:grpSpPr>
        <p:sp>
          <p:nvSpPr>
            <p:cNvPr name="Freeform 8" id="8"/>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9" id="9"/>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10" id="10"/>
          <p:cNvSpPr txBox="true"/>
          <p:nvPr/>
        </p:nvSpPr>
        <p:spPr>
          <a:xfrm rot="0">
            <a:off x="6720610" y="1954991"/>
            <a:ext cx="7464581" cy="888873"/>
          </a:xfrm>
          <a:prstGeom prst="rect">
            <a:avLst/>
          </a:prstGeom>
        </p:spPr>
        <p:txBody>
          <a:bodyPr anchor="t" rtlCol="false" tIns="0" lIns="0" bIns="0" rIns="0">
            <a:spAutoFit/>
          </a:bodyPr>
          <a:lstStyle/>
          <a:p>
            <a:pPr algn="l">
              <a:lnSpc>
                <a:spcPts val="5615"/>
              </a:lnSpc>
            </a:pPr>
            <a:r>
              <a:rPr lang="en-US" sz="5199">
                <a:solidFill>
                  <a:srgbClr val="FFFFFF"/>
                </a:solidFill>
                <a:latin typeface="Agrandir"/>
                <a:ea typeface="Agrandir"/>
                <a:cs typeface="Agrandir"/>
                <a:sym typeface="Agrandir"/>
              </a:rPr>
              <a:t>TIX VIP COIN PAGE</a:t>
            </a:r>
          </a:p>
        </p:txBody>
      </p:sp>
      <p:sp>
        <p:nvSpPr>
          <p:cNvPr name="TextBox 11" id="11"/>
          <p:cNvSpPr txBox="true"/>
          <p:nvPr/>
        </p:nvSpPr>
        <p:spPr>
          <a:xfrm rot="0">
            <a:off x="6720610" y="3035844"/>
            <a:ext cx="10221624" cy="1378458"/>
          </a:xfrm>
          <a:prstGeom prst="rect">
            <a:avLst/>
          </a:prstGeom>
        </p:spPr>
        <p:txBody>
          <a:bodyPr anchor="t" rtlCol="false" tIns="0" lIns="0" bIns="0" rIns="0">
            <a:spAutoFit/>
          </a:bodyPr>
          <a:lstStyle/>
          <a:p>
            <a:pPr algn="l">
              <a:lnSpc>
                <a:spcPts val="2771"/>
              </a:lnSpc>
              <a:spcBef>
                <a:spcPct val="0"/>
              </a:spcBef>
            </a:pPr>
            <a:r>
              <a:rPr lang="en-US" sz="1979">
                <a:solidFill>
                  <a:srgbClr val="A7A7A7"/>
                </a:solidFill>
                <a:latin typeface="Poppins"/>
                <a:ea typeface="Poppins"/>
                <a:cs typeface="Poppins"/>
                <a:sym typeface="Poppins"/>
              </a:rPr>
              <a:t>Salah satu penunjang frekuensi penggunaan aplikasi bagi user berstatus VIP ialah koin. Hasil interview secara mayoritas user mengatakan bahwa user tidak terlalu aware dengan bagaimana cara mendapatkan koin lebih, selain dengan bertransaksi.</a:t>
            </a:r>
          </a:p>
        </p:txBody>
      </p:sp>
      <p:sp>
        <p:nvSpPr>
          <p:cNvPr name="TextBox 12" id="12"/>
          <p:cNvSpPr txBox="true"/>
          <p:nvPr/>
        </p:nvSpPr>
        <p:spPr>
          <a:xfrm rot="0">
            <a:off x="6720610" y="4897755"/>
            <a:ext cx="8899572" cy="8439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 User bukannya tidak tertarik, tetapi flow yang diberikan oleh aplikasi tidak membuat user aware. “</a:t>
            </a:r>
          </a:p>
        </p:txBody>
      </p:sp>
    </p:spTree>
  </p:cSld>
  <p:clrMapOvr>
    <a:masterClrMapping/>
  </p:clrMapOvr>
  <p:transition spd="slow">
    <p:cover dir="u"/>
  </p:transition>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11" id="11"/>
          <p:cNvGrpSpPr/>
          <p:nvPr/>
        </p:nvGrpSpPr>
        <p:grpSpPr>
          <a:xfrm rot="0">
            <a:off x="1402461" y="4692312"/>
            <a:ext cx="10351668" cy="1075944"/>
            <a:chOff x="0" y="0"/>
            <a:chExt cx="13802223" cy="1434592"/>
          </a:xfrm>
        </p:grpSpPr>
        <p:sp>
          <p:nvSpPr>
            <p:cNvPr name="Freeform 12" id="12"/>
            <p:cNvSpPr/>
            <p:nvPr/>
          </p:nvSpPr>
          <p:spPr>
            <a:xfrm flipH="false" flipV="false" rot="0">
              <a:off x="0" y="134207"/>
              <a:ext cx="1252551" cy="1252551"/>
            </a:xfrm>
            <a:custGeom>
              <a:avLst/>
              <a:gdLst/>
              <a:ahLst/>
              <a:cxnLst/>
              <a:rect r="r" b="b" t="t" l="l"/>
              <a:pathLst>
                <a:path h="1252551" w="1252551">
                  <a:moveTo>
                    <a:pt x="0" y="0"/>
                  </a:moveTo>
                  <a:lnTo>
                    <a:pt x="1252551" y="0"/>
                  </a:lnTo>
                  <a:lnTo>
                    <a:pt x="1252551" y="1252551"/>
                  </a:lnTo>
                  <a:lnTo>
                    <a:pt x="0" y="1252551"/>
                  </a:lnTo>
                  <a:lnTo>
                    <a:pt x="0" y="0"/>
                  </a:lnTo>
                  <a:close/>
                </a:path>
              </a:pathLst>
            </a:custGeom>
            <a:blipFill>
              <a:blip r:embed="rId3"/>
              <a:stretch>
                <a:fillRect l="0" t="0" r="0" b="0"/>
              </a:stretch>
            </a:blipFill>
          </p:spPr>
        </p:sp>
        <p:sp>
          <p:nvSpPr>
            <p:cNvPr name="TextBox 13" id="13"/>
            <p:cNvSpPr txBox="true"/>
            <p:nvPr/>
          </p:nvSpPr>
          <p:spPr>
            <a:xfrm rot="0">
              <a:off x="2231740" y="38100"/>
              <a:ext cx="7682266" cy="611124"/>
            </a:xfrm>
            <a:prstGeom prst="rect">
              <a:avLst/>
            </a:prstGeom>
          </p:spPr>
          <p:txBody>
            <a:bodyPr anchor="t" rtlCol="false" tIns="0" lIns="0" bIns="0" rIns="0">
              <a:spAutoFit/>
            </a:bodyPr>
            <a:lstStyle/>
            <a:p>
              <a:pPr algn="l">
                <a:lnSpc>
                  <a:spcPts val="3456"/>
                </a:lnSpc>
              </a:pPr>
              <a:r>
                <a:rPr lang="en-US" sz="3200" b="true">
                  <a:solidFill>
                    <a:srgbClr val="FFFFFF"/>
                  </a:solidFill>
                  <a:latin typeface="Montserrat Bold"/>
                  <a:ea typeface="Montserrat Bold"/>
                  <a:cs typeface="Montserrat Bold"/>
                  <a:sym typeface="Montserrat Bold"/>
                </a:rPr>
                <a:t>Usability Testing</a:t>
              </a:r>
            </a:p>
          </p:txBody>
        </p:sp>
        <p:sp>
          <p:nvSpPr>
            <p:cNvPr name="TextBox 14" id="14"/>
            <p:cNvSpPr txBox="true"/>
            <p:nvPr/>
          </p:nvSpPr>
          <p:spPr>
            <a:xfrm rot="0">
              <a:off x="2231740" y="992124"/>
              <a:ext cx="11570484" cy="442468"/>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3 participant</a:t>
              </a:r>
            </a:p>
          </p:txBody>
        </p:sp>
      </p:grpSp>
      <p:sp>
        <p:nvSpPr>
          <p:cNvPr name="Freeform 15" id="15"/>
          <p:cNvSpPr/>
          <p:nvPr/>
        </p:nvSpPr>
        <p:spPr>
          <a:xfrm flipH="false" flipV="false" rot="0">
            <a:off x="1402461" y="6399854"/>
            <a:ext cx="851596" cy="851596"/>
          </a:xfrm>
          <a:custGeom>
            <a:avLst/>
            <a:gdLst/>
            <a:ahLst/>
            <a:cxnLst/>
            <a:rect r="r" b="b" t="t" l="l"/>
            <a:pathLst>
              <a:path h="851596" w="851596">
                <a:moveTo>
                  <a:pt x="0" y="0"/>
                </a:moveTo>
                <a:lnTo>
                  <a:pt x="851596" y="0"/>
                </a:lnTo>
                <a:lnTo>
                  <a:pt x="851596" y="851596"/>
                </a:lnTo>
                <a:lnTo>
                  <a:pt x="0" y="851596"/>
                </a:lnTo>
                <a:lnTo>
                  <a:pt x="0" y="0"/>
                </a:lnTo>
                <a:close/>
              </a:path>
            </a:pathLst>
          </a:custGeom>
          <a:blipFill>
            <a:blip r:embed="rId4"/>
            <a:stretch>
              <a:fillRect l="0" t="0" r="0" b="0"/>
            </a:stretch>
          </a:blipFill>
        </p:spPr>
      </p:sp>
      <p:sp>
        <p:nvSpPr>
          <p:cNvPr name="TextBox 16" id="16"/>
          <p:cNvSpPr txBox="true"/>
          <p:nvPr/>
        </p:nvSpPr>
        <p:spPr>
          <a:xfrm rot="0">
            <a:off x="3054424" y="6437954"/>
            <a:ext cx="5761700" cy="448818"/>
          </a:xfrm>
          <a:prstGeom prst="rect">
            <a:avLst/>
          </a:prstGeom>
        </p:spPr>
        <p:txBody>
          <a:bodyPr anchor="t" rtlCol="false" tIns="0" lIns="0" bIns="0" rIns="0">
            <a:spAutoFit/>
          </a:bodyPr>
          <a:lstStyle/>
          <a:p>
            <a:pPr algn="l">
              <a:lnSpc>
                <a:spcPts val="3456"/>
              </a:lnSpc>
            </a:pPr>
            <a:r>
              <a:rPr lang="en-US" sz="3200" b="true">
                <a:solidFill>
                  <a:srgbClr val="FFFFFF"/>
                </a:solidFill>
                <a:latin typeface="Montserrat Bold"/>
                <a:ea typeface="Montserrat Bold"/>
                <a:cs typeface="Montserrat Bold"/>
                <a:sym typeface="Montserrat Bold"/>
              </a:rPr>
              <a:t>Flow Scenario</a:t>
            </a:r>
          </a:p>
        </p:txBody>
      </p:sp>
      <p:sp>
        <p:nvSpPr>
          <p:cNvPr name="TextBox 17" id="17"/>
          <p:cNvSpPr txBox="true"/>
          <p:nvPr/>
        </p:nvSpPr>
        <p:spPr>
          <a:xfrm rot="0">
            <a:off x="3054424" y="7153472"/>
            <a:ext cx="8677863" cy="32232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5 Scenario</a:t>
            </a:r>
          </a:p>
        </p:txBody>
      </p:sp>
      <p:grpSp>
        <p:nvGrpSpPr>
          <p:cNvPr name="Group 18" id="18"/>
          <p:cNvGrpSpPr/>
          <p:nvPr/>
        </p:nvGrpSpPr>
        <p:grpSpPr>
          <a:xfrm rot="0">
            <a:off x="7957364" y="2768973"/>
            <a:ext cx="10474310" cy="7518027"/>
            <a:chOff x="0" y="0"/>
            <a:chExt cx="1028043" cy="737887"/>
          </a:xfrm>
        </p:grpSpPr>
        <p:sp>
          <p:nvSpPr>
            <p:cNvPr name="Freeform 19" id="19"/>
            <p:cNvSpPr/>
            <p:nvPr/>
          </p:nvSpPr>
          <p:spPr>
            <a:xfrm flipH="false" flipV="false" rot="0">
              <a:off x="0" y="0"/>
              <a:ext cx="1028043" cy="737887"/>
            </a:xfrm>
            <a:custGeom>
              <a:avLst/>
              <a:gdLst/>
              <a:ahLst/>
              <a:cxnLst/>
              <a:rect r="r" b="b" t="t" l="l"/>
              <a:pathLst>
                <a:path h="737887" w="1028043">
                  <a:moveTo>
                    <a:pt x="23652" y="0"/>
                  </a:moveTo>
                  <a:lnTo>
                    <a:pt x="1004391" y="0"/>
                  </a:lnTo>
                  <a:cubicBezTo>
                    <a:pt x="1017454" y="0"/>
                    <a:pt x="1028043" y="10589"/>
                    <a:pt x="1028043" y="23652"/>
                  </a:cubicBezTo>
                  <a:lnTo>
                    <a:pt x="1028043" y="714235"/>
                  </a:lnTo>
                  <a:cubicBezTo>
                    <a:pt x="1028043" y="720508"/>
                    <a:pt x="1025552" y="726524"/>
                    <a:pt x="1021116" y="730960"/>
                  </a:cubicBezTo>
                  <a:cubicBezTo>
                    <a:pt x="1016680" y="735395"/>
                    <a:pt x="1010664" y="737887"/>
                    <a:pt x="1004391" y="737887"/>
                  </a:cubicBezTo>
                  <a:lnTo>
                    <a:pt x="23652" y="737887"/>
                  </a:lnTo>
                  <a:cubicBezTo>
                    <a:pt x="10589" y="737887"/>
                    <a:pt x="0" y="727298"/>
                    <a:pt x="0" y="714235"/>
                  </a:cubicBezTo>
                  <a:lnTo>
                    <a:pt x="0" y="23652"/>
                  </a:lnTo>
                  <a:cubicBezTo>
                    <a:pt x="0" y="10589"/>
                    <a:pt x="10589" y="0"/>
                    <a:pt x="23652" y="0"/>
                  </a:cubicBezTo>
                  <a:close/>
                </a:path>
              </a:pathLst>
            </a:custGeom>
            <a:blipFill>
              <a:blip r:embed="rId5"/>
              <a:stretch>
                <a:fillRect l="-38628" t="-26270" r="-2389" b="-15433"/>
              </a:stretch>
            </a:blipFill>
          </p:spPr>
        </p:sp>
      </p:grpSp>
      <p:sp>
        <p:nvSpPr>
          <p:cNvPr name="TextBox 20" id="20"/>
          <p:cNvSpPr txBox="true"/>
          <p:nvPr/>
        </p:nvSpPr>
        <p:spPr>
          <a:xfrm rot="0">
            <a:off x="626920" y="1083176"/>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05</a:t>
            </a:r>
          </a:p>
        </p:txBody>
      </p:sp>
      <p:sp>
        <p:nvSpPr>
          <p:cNvPr name="TextBox 21" id="21"/>
          <p:cNvSpPr txBox="true"/>
          <p:nvPr/>
        </p:nvSpPr>
        <p:spPr>
          <a:xfrm rot="0">
            <a:off x="1402461"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Testing</a:t>
            </a:r>
          </a:p>
        </p:txBody>
      </p:sp>
      <p:sp>
        <p:nvSpPr>
          <p:cNvPr name="TextBox 22" id="22"/>
          <p:cNvSpPr txBox="true"/>
          <p:nvPr/>
        </p:nvSpPr>
        <p:spPr>
          <a:xfrm rot="0">
            <a:off x="6153522" y="993508"/>
            <a:ext cx="5980956"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USABILITY TESTING</a:t>
            </a:r>
          </a:p>
        </p:txBody>
      </p:sp>
    </p:spTree>
  </p:cSld>
  <p:clrMapOvr>
    <a:masterClrMapping/>
  </p:clrMapOvr>
  <p:transition spd="slow">
    <p:cover dir="u"/>
  </p:transition>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p:nvPr/>
        </p:nvGrpSpPr>
        <p:grpSpPr>
          <a:xfrm rot="0">
            <a:off x="17259300" y="86114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6" id="6"/>
          <p:cNvSpPr txBox="true"/>
          <p:nvPr/>
        </p:nvSpPr>
        <p:spPr>
          <a:xfrm rot="0">
            <a:off x="6720610" y="1954991"/>
            <a:ext cx="4083802" cy="888873"/>
          </a:xfrm>
          <a:prstGeom prst="rect">
            <a:avLst/>
          </a:prstGeom>
        </p:spPr>
        <p:txBody>
          <a:bodyPr anchor="t" rtlCol="false" tIns="0" lIns="0" bIns="0" rIns="0">
            <a:spAutoFit/>
          </a:bodyPr>
          <a:lstStyle/>
          <a:p>
            <a:pPr algn="l">
              <a:lnSpc>
                <a:spcPts val="5615"/>
              </a:lnSpc>
            </a:pPr>
            <a:r>
              <a:rPr lang="en-US" sz="5199">
                <a:solidFill>
                  <a:srgbClr val="FFFFFF"/>
                </a:solidFill>
                <a:latin typeface="Agrandir"/>
                <a:ea typeface="Agrandir"/>
                <a:cs typeface="Agrandir"/>
                <a:sym typeface="Agrandir"/>
              </a:rPr>
              <a:t>HOMEPAGE</a:t>
            </a:r>
          </a:p>
        </p:txBody>
      </p:sp>
      <p:sp>
        <p:nvSpPr>
          <p:cNvPr name="Freeform 7" id="7"/>
          <p:cNvSpPr/>
          <p:nvPr/>
        </p:nvSpPr>
        <p:spPr>
          <a:xfrm flipH="false" flipV="false" rot="0">
            <a:off x="1840013" y="439946"/>
            <a:ext cx="4203518" cy="9113318"/>
          </a:xfrm>
          <a:custGeom>
            <a:avLst/>
            <a:gdLst/>
            <a:ahLst/>
            <a:cxnLst/>
            <a:rect r="r" b="b" t="t" l="l"/>
            <a:pathLst>
              <a:path h="9113318" w="4203518">
                <a:moveTo>
                  <a:pt x="0" y="0"/>
                </a:moveTo>
                <a:lnTo>
                  <a:pt x="4203518" y="0"/>
                </a:lnTo>
                <a:lnTo>
                  <a:pt x="4203518" y="9113318"/>
                </a:lnTo>
                <a:lnTo>
                  <a:pt x="0" y="9113318"/>
                </a:lnTo>
                <a:lnTo>
                  <a:pt x="0" y="0"/>
                </a:lnTo>
                <a:close/>
              </a:path>
            </a:pathLst>
          </a:custGeom>
          <a:blipFill>
            <a:blip r:embed="rId3"/>
            <a:stretch>
              <a:fillRect l="0" t="0" r="0" b="0"/>
            </a:stretch>
          </a:blipFill>
        </p:spPr>
      </p:sp>
      <p:grpSp>
        <p:nvGrpSpPr>
          <p:cNvPr name="Group 8" id="8"/>
          <p:cNvGrpSpPr>
            <a:grpSpLocks noChangeAspect="true"/>
          </p:cNvGrpSpPr>
          <p:nvPr/>
        </p:nvGrpSpPr>
        <p:grpSpPr>
          <a:xfrm rot="-5400000">
            <a:off x="15744966" y="439946"/>
            <a:ext cx="2011869" cy="2011869"/>
            <a:chOff x="0" y="0"/>
            <a:chExt cx="6355080" cy="6355080"/>
          </a:xfrm>
        </p:grpSpPr>
        <p:sp>
          <p:nvSpPr>
            <p:cNvPr name="Freeform 9" id="9"/>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10" id="10"/>
          <p:cNvGrpSpPr/>
          <p:nvPr/>
        </p:nvGrpSpPr>
        <p:grpSpPr>
          <a:xfrm rot="0">
            <a:off x="6720610" y="3551146"/>
            <a:ext cx="6755658" cy="358140"/>
            <a:chOff x="0" y="0"/>
            <a:chExt cx="9007543" cy="477520"/>
          </a:xfrm>
        </p:grpSpPr>
        <p:sp>
          <p:nvSpPr>
            <p:cNvPr name="TextBox 11" id="11"/>
            <p:cNvSpPr txBox="true"/>
            <p:nvPr/>
          </p:nvSpPr>
          <p:spPr>
            <a:xfrm rot="0">
              <a:off x="0" y="-66675"/>
              <a:ext cx="468032" cy="544195"/>
            </a:xfrm>
            <a:prstGeom prst="rect">
              <a:avLst/>
            </a:prstGeom>
          </p:spPr>
          <p:txBody>
            <a:bodyPr anchor="t" rtlCol="false" tIns="0" lIns="0" bIns="0" rIns="0">
              <a:spAutoFit/>
            </a:bodyPr>
            <a:lstStyle/>
            <a:p>
              <a:pPr algn="l">
                <a:lnSpc>
                  <a:spcPts val="3359"/>
                </a:lnSpc>
                <a:spcBef>
                  <a:spcPct val="0"/>
                </a:spcBef>
              </a:pPr>
              <a:r>
                <a:rPr lang="en-US" b="true" sz="2400">
                  <a:solidFill>
                    <a:srgbClr val="FFFFFF"/>
                  </a:solidFill>
                  <a:latin typeface="Poppins Bold"/>
                  <a:ea typeface="Poppins Bold"/>
                  <a:cs typeface="Poppins Bold"/>
                  <a:sym typeface="Poppins Bold"/>
                </a:rPr>
                <a:t>“</a:t>
              </a:r>
            </a:p>
          </p:txBody>
        </p:sp>
        <p:sp>
          <p:nvSpPr>
            <p:cNvPr name="TextBox 12" id="12"/>
            <p:cNvSpPr txBox="true"/>
            <p:nvPr/>
          </p:nvSpPr>
          <p:spPr>
            <a:xfrm rot="0">
              <a:off x="868079" y="-66675"/>
              <a:ext cx="8139465" cy="544195"/>
            </a:xfrm>
            <a:prstGeom prst="rect">
              <a:avLst/>
            </a:prstGeom>
          </p:spPr>
          <p:txBody>
            <a:bodyPr anchor="t" rtlCol="false" tIns="0" lIns="0" bIns="0" rIns="0">
              <a:spAutoFit/>
            </a:bodyPr>
            <a:lstStyle/>
            <a:p>
              <a:pPr algn="l">
                <a:lnSpc>
                  <a:spcPts val="3359"/>
                </a:lnSpc>
                <a:spcBef>
                  <a:spcPct val="0"/>
                </a:spcBef>
              </a:pPr>
              <a:r>
                <a:rPr lang="en-US" b="true" sz="2400">
                  <a:solidFill>
                    <a:srgbClr val="FFFFFF"/>
                  </a:solidFill>
                  <a:latin typeface="Poppins Bold"/>
                  <a:ea typeface="Poppins Bold"/>
                  <a:cs typeface="Poppins Bold"/>
                  <a:sym typeface="Poppins Bold"/>
                </a:rPr>
                <a:t>VIP+ Is Now Visible &amp; Understandable</a:t>
              </a:r>
            </a:p>
          </p:txBody>
        </p:sp>
      </p:grpSp>
      <p:sp>
        <p:nvSpPr>
          <p:cNvPr name="TextBox 13" id="13"/>
          <p:cNvSpPr txBox="true"/>
          <p:nvPr/>
        </p:nvSpPr>
        <p:spPr>
          <a:xfrm rot="0">
            <a:off x="6720610" y="4727484"/>
            <a:ext cx="10221624" cy="1035558"/>
          </a:xfrm>
          <a:prstGeom prst="rect">
            <a:avLst/>
          </a:prstGeom>
        </p:spPr>
        <p:txBody>
          <a:bodyPr anchor="t" rtlCol="false" tIns="0" lIns="0" bIns="0" rIns="0">
            <a:spAutoFit/>
          </a:bodyPr>
          <a:lstStyle/>
          <a:p>
            <a:pPr algn="l">
              <a:lnSpc>
                <a:spcPts val="2771"/>
              </a:lnSpc>
              <a:spcBef>
                <a:spcPct val="0"/>
              </a:spcBef>
            </a:pPr>
            <a:r>
              <a:rPr lang="en-US" sz="1979">
                <a:solidFill>
                  <a:srgbClr val="A7A7A7"/>
                </a:solidFill>
                <a:latin typeface="Poppins"/>
                <a:ea typeface="Poppins"/>
                <a:cs typeface="Poppins"/>
                <a:sym typeface="Poppins"/>
              </a:rPr>
              <a:t>P</a:t>
            </a:r>
            <a:r>
              <a:rPr lang="en-US" sz="1979">
                <a:solidFill>
                  <a:srgbClr val="A7A7A7"/>
                </a:solidFill>
                <a:latin typeface="Poppins"/>
                <a:ea typeface="Poppins"/>
                <a:cs typeface="Poppins"/>
                <a:sym typeface="Poppins"/>
              </a:rPr>
              <a:t>engguna menyadari keberadaan VIP+ lebih cepat, Value benefit langsung terbaca dari card voucher, Tidak perlu eksplorasi tambahan untuk memahami manfaat.</a:t>
            </a:r>
          </a:p>
        </p:txBody>
      </p:sp>
      <p:sp>
        <p:nvSpPr>
          <p:cNvPr name="TextBox 14" id="14"/>
          <p:cNvSpPr txBox="true"/>
          <p:nvPr/>
        </p:nvSpPr>
        <p:spPr>
          <a:xfrm rot="0">
            <a:off x="6720610" y="4099786"/>
            <a:ext cx="6234006"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Findings :</a:t>
            </a:r>
          </a:p>
        </p:txBody>
      </p:sp>
      <p:sp>
        <p:nvSpPr>
          <p:cNvPr name="TextBox 15" id="15"/>
          <p:cNvSpPr txBox="true"/>
          <p:nvPr/>
        </p:nvSpPr>
        <p:spPr>
          <a:xfrm rot="0">
            <a:off x="13170542"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Testing</a:t>
            </a:r>
          </a:p>
        </p:txBody>
      </p:sp>
      <p:grpSp>
        <p:nvGrpSpPr>
          <p:cNvPr name="Group 16" id="16"/>
          <p:cNvGrpSpPr/>
          <p:nvPr/>
        </p:nvGrpSpPr>
        <p:grpSpPr>
          <a:xfrm rot="0">
            <a:off x="17170805" y="-1258132"/>
            <a:ext cx="3086100" cy="3086100"/>
            <a:chOff x="0" y="0"/>
            <a:chExt cx="812800" cy="812800"/>
          </a:xfrm>
        </p:grpSpPr>
        <p:sp>
          <p:nvSpPr>
            <p:cNvPr name="Freeform 17" id="17"/>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18" id="18"/>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19" id="19"/>
          <p:cNvSpPr txBox="true"/>
          <p:nvPr/>
        </p:nvSpPr>
        <p:spPr>
          <a:xfrm rot="0">
            <a:off x="15975360" y="1038724"/>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05</a:t>
            </a:r>
          </a:p>
        </p:txBody>
      </p:sp>
      <p:sp>
        <p:nvSpPr>
          <p:cNvPr name="TextBox 20" id="20"/>
          <p:cNvSpPr txBox="true"/>
          <p:nvPr/>
        </p:nvSpPr>
        <p:spPr>
          <a:xfrm rot="0">
            <a:off x="6720610" y="6728190"/>
            <a:ext cx="10221624" cy="692658"/>
          </a:xfrm>
          <a:prstGeom prst="rect">
            <a:avLst/>
          </a:prstGeom>
        </p:spPr>
        <p:txBody>
          <a:bodyPr anchor="t" rtlCol="false" tIns="0" lIns="0" bIns="0" rIns="0">
            <a:spAutoFit/>
          </a:bodyPr>
          <a:lstStyle/>
          <a:p>
            <a:pPr algn="l">
              <a:lnSpc>
                <a:spcPts val="2771"/>
              </a:lnSpc>
            </a:pPr>
            <a:r>
              <a:rPr lang="en-US" sz="1979">
                <a:solidFill>
                  <a:srgbClr val="A7A7A7"/>
                </a:solidFill>
                <a:latin typeface="Poppins"/>
                <a:ea typeface="Poppins"/>
                <a:cs typeface="Poppins"/>
                <a:sym typeface="Poppins"/>
              </a:rPr>
              <a:t>Awareness terhadap VIP+ meningkat.</a:t>
            </a:r>
          </a:p>
          <a:p>
            <a:pPr algn="l">
              <a:lnSpc>
                <a:spcPts val="2771"/>
              </a:lnSpc>
              <a:spcBef>
                <a:spcPct val="0"/>
              </a:spcBef>
            </a:pPr>
            <a:r>
              <a:rPr lang="en-US" sz="1979">
                <a:solidFill>
                  <a:srgbClr val="A7A7A7"/>
                </a:solidFill>
                <a:latin typeface="Poppins"/>
                <a:ea typeface="Poppins"/>
                <a:cs typeface="Poppins"/>
                <a:sym typeface="Poppins"/>
              </a:rPr>
              <a:t>Potensi penggunaan fitur meningkat.</a:t>
            </a:r>
          </a:p>
        </p:txBody>
      </p:sp>
      <p:sp>
        <p:nvSpPr>
          <p:cNvPr name="TextBox 21" id="21"/>
          <p:cNvSpPr txBox="true"/>
          <p:nvPr/>
        </p:nvSpPr>
        <p:spPr>
          <a:xfrm rot="0">
            <a:off x="6720610" y="6103349"/>
            <a:ext cx="6234006"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Impact :</a:t>
            </a:r>
          </a:p>
        </p:txBody>
      </p:sp>
    </p:spTree>
  </p:cSld>
  <p:clrMapOvr>
    <a:masterClrMapping/>
  </p:clrMapOvr>
  <p:transition spd="slow">
    <p:cover dir="u"/>
  </p:transition>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p:nvPr/>
        </p:nvGrpSpPr>
        <p:grpSpPr>
          <a:xfrm rot="0">
            <a:off x="-2057400" y="-14105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6" id="6"/>
          <p:cNvGrpSpPr/>
          <p:nvPr/>
        </p:nvGrpSpPr>
        <p:grpSpPr>
          <a:xfrm rot="0">
            <a:off x="17259300" y="8611432"/>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9" id="9"/>
          <p:cNvSpPr txBox="true"/>
          <p:nvPr/>
        </p:nvSpPr>
        <p:spPr>
          <a:xfrm rot="0">
            <a:off x="7122050" y="1424691"/>
            <a:ext cx="3777954" cy="888873"/>
          </a:xfrm>
          <a:prstGeom prst="rect">
            <a:avLst/>
          </a:prstGeom>
        </p:spPr>
        <p:txBody>
          <a:bodyPr anchor="t" rtlCol="false" tIns="0" lIns="0" bIns="0" rIns="0">
            <a:spAutoFit/>
          </a:bodyPr>
          <a:lstStyle/>
          <a:p>
            <a:pPr algn="l">
              <a:lnSpc>
                <a:spcPts val="5615"/>
              </a:lnSpc>
            </a:pPr>
            <a:r>
              <a:rPr lang="en-US" b="true" sz="5199">
                <a:solidFill>
                  <a:srgbClr val="FFFFFF"/>
                </a:solidFill>
                <a:latin typeface="Agrandir Bold"/>
                <a:ea typeface="Agrandir Bold"/>
                <a:cs typeface="Agrandir Bold"/>
                <a:sym typeface="Agrandir Bold"/>
              </a:rPr>
              <a:t>OVERVIEW</a:t>
            </a:r>
          </a:p>
        </p:txBody>
      </p:sp>
      <p:sp>
        <p:nvSpPr>
          <p:cNvPr name="TextBox 10" id="10"/>
          <p:cNvSpPr txBox="true"/>
          <p:nvPr/>
        </p:nvSpPr>
        <p:spPr>
          <a:xfrm rot="0">
            <a:off x="1123884" y="3636871"/>
            <a:ext cx="5626959" cy="2404012"/>
          </a:xfrm>
          <a:prstGeom prst="rect">
            <a:avLst/>
          </a:prstGeom>
        </p:spPr>
        <p:txBody>
          <a:bodyPr anchor="t" rtlCol="false" tIns="0" lIns="0" bIns="0" rIns="0">
            <a:spAutoFit/>
          </a:bodyPr>
          <a:lstStyle/>
          <a:p>
            <a:pPr algn="l">
              <a:lnSpc>
                <a:spcPts val="3847"/>
              </a:lnSpc>
            </a:pPr>
            <a:r>
              <a:rPr lang="en-US" sz="2250">
                <a:solidFill>
                  <a:srgbClr val="FFFFFF">
                    <a:alpha val="69804"/>
                  </a:srgbClr>
                </a:solidFill>
                <a:latin typeface="Montserrat"/>
                <a:ea typeface="Montserrat"/>
                <a:cs typeface="Montserrat"/>
                <a:sym typeface="Montserrat"/>
              </a:rPr>
              <a:t>TIX-ID adalah A</a:t>
            </a:r>
            <a:r>
              <a:rPr lang="en-US" sz="2250">
                <a:solidFill>
                  <a:srgbClr val="FFFFFF">
                    <a:alpha val="69804"/>
                  </a:srgbClr>
                </a:solidFill>
                <a:latin typeface="Montserrat"/>
                <a:ea typeface="Montserrat"/>
                <a:cs typeface="Montserrat"/>
                <a:sym typeface="Montserrat"/>
              </a:rPr>
              <a:t>plikasi hiburan terdepan di In</a:t>
            </a:r>
            <a:r>
              <a:rPr lang="en-US" sz="2250">
                <a:solidFill>
                  <a:srgbClr val="FFFFFF">
                    <a:alpha val="69804"/>
                  </a:srgbClr>
                </a:solidFill>
                <a:latin typeface="Montserrat"/>
                <a:ea typeface="Montserrat"/>
                <a:cs typeface="Montserrat"/>
                <a:sym typeface="Montserrat"/>
              </a:rPr>
              <a:t>donesia </a:t>
            </a:r>
            <a:r>
              <a:rPr lang="en-US" sz="2250">
                <a:solidFill>
                  <a:srgbClr val="FFFFFF">
                    <a:alpha val="69804"/>
                  </a:srgbClr>
                </a:solidFill>
                <a:latin typeface="Montserrat"/>
                <a:ea typeface="Montserrat"/>
                <a:cs typeface="Montserrat"/>
                <a:sym typeface="Montserrat"/>
              </a:rPr>
              <a:t>untuk membeli tiket bioskop, secara online yang telah bekerja sama dengan bioskop seperti </a:t>
            </a:r>
            <a:r>
              <a:rPr lang="en-US" sz="2250" u="sng">
                <a:solidFill>
                  <a:srgbClr val="FFFFFF">
                    <a:alpha val="69804"/>
                  </a:srgbClr>
                </a:solidFill>
                <a:latin typeface="Montserrat"/>
                <a:ea typeface="Montserrat"/>
                <a:cs typeface="Montserrat"/>
                <a:sym typeface="Montserrat"/>
                <a:hlinkClick r:id="rId3" tooltip="https://www.google.com/search?q=XXI&amp;oq=Apa+itu+TIX-ID&amp;gs_lcrp=EgZjaHJvbWUyBggAEEUYOTIICAEQABgWGB4yCAgCEAAYFhgeMggIAxAAGBYYHjIICAQQABgWGB4yCAgFEAAYFhgeMggIBhAAGBYYHjIKCAcQABgKGBYYHjIICAgQABgWGB4yCAgJEAAYFhge0gEIMzI2OGowajeoAgCwAgA&amp;sourceid=chrome&amp;ie=UTF-8&amp;ved=2ahUKEwje4LaUlMyRAxWl2DgGHUaWCvIQgK4QegYIAQgAEAQ"/>
              </a:rPr>
              <a:t>XXI</a:t>
            </a:r>
            <a:r>
              <a:rPr lang="en-US" sz="2250">
                <a:solidFill>
                  <a:srgbClr val="FFFFFF">
                    <a:alpha val="69804"/>
                  </a:srgbClr>
                </a:solidFill>
                <a:latin typeface="Montserrat"/>
                <a:ea typeface="Montserrat"/>
                <a:cs typeface="Montserrat"/>
                <a:sym typeface="Montserrat"/>
              </a:rPr>
              <a:t>, CGV, dan </a:t>
            </a:r>
            <a:r>
              <a:rPr lang="en-US" sz="2250" u="sng">
                <a:solidFill>
                  <a:srgbClr val="FFFFFF">
                    <a:alpha val="69804"/>
                  </a:srgbClr>
                </a:solidFill>
                <a:latin typeface="Montserrat"/>
                <a:ea typeface="Montserrat"/>
                <a:cs typeface="Montserrat"/>
                <a:sym typeface="Montserrat"/>
                <a:hlinkClick r:id="rId4" tooltip="https://www.google.com/search?q=Cinepolis&amp;oq=Apa+itu+TIX-ID&amp;gs_lcrp=EgZjaHJvbWUyBggAEEUYOTIICAEQABgWGB4yCAgCEAAYFhgeMggIAxAAGBYYHjIICAQQABgWGB4yCAgFEAAYFhgeMggIBhAAGBYYHjIKCAcQABgKGBYYHjIICAgQABgWGB4yCAgJEAAYFhge0gEIMzI2OGowajeoAgCwAgA&amp;sourceid=chrome&amp;ie=UTF-8&amp;ved=2ahUKEwje4LaUlMyRAxWl2DgGHUaWCvIQgK4QegYIAQgAEAU"/>
              </a:rPr>
              <a:t>Cinepolis</a:t>
            </a:r>
            <a:r>
              <a:rPr lang="en-US" sz="2250">
                <a:solidFill>
                  <a:srgbClr val="FFFFFF">
                    <a:alpha val="69804"/>
                  </a:srgbClr>
                </a:solidFill>
                <a:latin typeface="Montserrat"/>
                <a:ea typeface="Montserrat"/>
                <a:cs typeface="Montserrat"/>
                <a:sym typeface="Montserrat"/>
              </a:rPr>
              <a:t>. </a:t>
            </a:r>
          </a:p>
        </p:txBody>
      </p:sp>
      <p:sp>
        <p:nvSpPr>
          <p:cNvPr name="TextBox 11" id="11"/>
          <p:cNvSpPr txBox="true"/>
          <p:nvPr/>
        </p:nvSpPr>
        <p:spPr>
          <a:xfrm rot="0">
            <a:off x="1028700" y="4633132"/>
            <a:ext cx="5626959" cy="421015"/>
          </a:xfrm>
          <a:prstGeom prst="rect">
            <a:avLst/>
          </a:prstGeom>
        </p:spPr>
        <p:txBody>
          <a:bodyPr anchor="t" rtlCol="false" tIns="0" lIns="0" bIns="0" rIns="0">
            <a:spAutoFit/>
          </a:bodyPr>
          <a:lstStyle/>
          <a:p>
            <a:pPr algn="l">
              <a:lnSpc>
                <a:spcPts val="3653"/>
              </a:lnSpc>
            </a:pPr>
            <a:r>
              <a:rPr lang="en-US" sz="2136">
                <a:solidFill>
                  <a:srgbClr val="FFFFFF"/>
                </a:solidFill>
                <a:latin typeface="Montserrat"/>
                <a:ea typeface="Montserrat"/>
                <a:cs typeface="Montserrat"/>
                <a:sym typeface="Montserrat"/>
              </a:rPr>
              <a:t> </a:t>
            </a:r>
            <a:r>
              <a:rPr lang="en-US" b="true" sz="2136">
                <a:solidFill>
                  <a:srgbClr val="FFFFFF"/>
                </a:solidFill>
                <a:latin typeface="Montserrat Bold"/>
                <a:ea typeface="Montserrat Bold"/>
                <a:cs typeface="Montserrat Bold"/>
                <a:sym typeface="Montserrat Bold"/>
              </a:rPr>
              <a:t>tiket bioskop</a:t>
            </a:r>
          </a:p>
        </p:txBody>
      </p:sp>
      <p:sp>
        <p:nvSpPr>
          <p:cNvPr name="TextBox 12" id="12"/>
          <p:cNvSpPr txBox="true"/>
          <p:nvPr/>
        </p:nvSpPr>
        <p:spPr>
          <a:xfrm rot="0">
            <a:off x="11979375" y="3636871"/>
            <a:ext cx="5252016" cy="3401468"/>
          </a:xfrm>
          <a:prstGeom prst="rect">
            <a:avLst/>
          </a:prstGeom>
        </p:spPr>
        <p:txBody>
          <a:bodyPr anchor="t" rtlCol="false" tIns="0" lIns="0" bIns="0" rIns="0">
            <a:spAutoFit/>
          </a:bodyPr>
          <a:lstStyle/>
          <a:p>
            <a:pPr algn="r">
              <a:lnSpc>
                <a:spcPts val="3875"/>
              </a:lnSpc>
            </a:pPr>
            <a:r>
              <a:rPr lang="en-US" sz="2266">
                <a:solidFill>
                  <a:srgbClr val="FFFFFF">
                    <a:alpha val="69804"/>
                  </a:srgbClr>
                </a:solidFill>
                <a:latin typeface="Montserrat"/>
                <a:ea typeface="Montserrat"/>
                <a:cs typeface="Montserrat"/>
                <a:sym typeface="Montserrat"/>
              </a:rPr>
              <a:t>Beli tiket film, acara, konser, dan festival Pilihan Kursi &amp; Jadwal: Pilih jadwal tayang dan alokasi kursi sesuai keinginan. Berita &amp; Informasi: Dapatkan informasi film terbaru dan berita hiburan.</a:t>
            </a:r>
          </a:p>
          <a:p>
            <a:pPr algn="r">
              <a:lnSpc>
                <a:spcPts val="3875"/>
              </a:lnSpc>
            </a:pPr>
          </a:p>
        </p:txBody>
      </p:sp>
      <p:pic>
        <p:nvPicPr>
          <p:cNvPr name="Picture 13" id="13"/>
          <p:cNvPicPr>
            <a:picLocks noChangeAspect="true"/>
          </p:cNvPicPr>
          <p:nvPr/>
        </p:nvPicPr>
        <p:blipFill>
          <a:blip r:embed="rId5"/>
          <a:stretch>
            <a:fillRect/>
          </a:stretch>
        </p:blipFill>
        <p:spPr>
          <a:xfrm rot="0">
            <a:off x="6375768" y="2007877"/>
            <a:ext cx="5536463" cy="11016000"/>
          </a:xfrm>
          <a:prstGeom prst="rect">
            <a:avLst/>
          </a:prstGeom>
        </p:spPr>
      </p:pic>
      <p:sp>
        <p:nvSpPr>
          <p:cNvPr name="TextBox 14" id="14"/>
          <p:cNvSpPr txBox="true"/>
          <p:nvPr/>
        </p:nvSpPr>
        <p:spPr>
          <a:xfrm rot="0">
            <a:off x="11537157" y="3657298"/>
            <a:ext cx="5252016" cy="423270"/>
          </a:xfrm>
          <a:prstGeom prst="rect">
            <a:avLst/>
          </a:prstGeom>
        </p:spPr>
        <p:txBody>
          <a:bodyPr anchor="t" rtlCol="false" tIns="0" lIns="0" bIns="0" rIns="0">
            <a:spAutoFit/>
          </a:bodyPr>
          <a:lstStyle/>
          <a:p>
            <a:pPr algn="r">
              <a:lnSpc>
                <a:spcPts val="3679"/>
              </a:lnSpc>
            </a:pPr>
            <a:r>
              <a:rPr lang="en-US" b="true" sz="2151">
                <a:solidFill>
                  <a:srgbClr val="FFFFFF"/>
                </a:solidFill>
                <a:latin typeface="Montserrat Bold"/>
                <a:ea typeface="Montserrat Bold"/>
                <a:cs typeface="Montserrat Bold"/>
                <a:sym typeface="Montserrat Bold"/>
              </a:rPr>
              <a:t>Beli tiket film, acara, konser,  </a:t>
            </a:r>
          </a:p>
        </p:txBody>
      </p:sp>
      <p:sp>
        <p:nvSpPr>
          <p:cNvPr name="TextBox 15" id="15"/>
          <p:cNvSpPr txBox="true"/>
          <p:nvPr/>
        </p:nvSpPr>
        <p:spPr>
          <a:xfrm rot="0">
            <a:off x="12077825" y="4145659"/>
            <a:ext cx="1148737" cy="423270"/>
          </a:xfrm>
          <a:prstGeom prst="rect">
            <a:avLst/>
          </a:prstGeom>
        </p:spPr>
        <p:txBody>
          <a:bodyPr anchor="t" rtlCol="false" tIns="0" lIns="0" bIns="0" rIns="0">
            <a:spAutoFit/>
          </a:bodyPr>
          <a:lstStyle/>
          <a:p>
            <a:pPr algn="r">
              <a:lnSpc>
                <a:spcPts val="3679"/>
              </a:lnSpc>
            </a:pPr>
            <a:r>
              <a:rPr lang="en-US" b="true" sz="2151">
                <a:solidFill>
                  <a:srgbClr val="FFFFFF"/>
                </a:solidFill>
                <a:latin typeface="Montserrat Bold"/>
                <a:ea typeface="Montserrat Bold"/>
                <a:cs typeface="Montserrat Bold"/>
                <a:sym typeface="Montserrat Bold"/>
              </a:rPr>
              <a:t>festival</a:t>
            </a:r>
          </a:p>
        </p:txBody>
      </p:sp>
      <p:sp>
        <p:nvSpPr>
          <p:cNvPr name="TextBox 16" id="16"/>
          <p:cNvSpPr txBox="true"/>
          <p:nvPr/>
        </p:nvSpPr>
        <p:spPr>
          <a:xfrm rot="0">
            <a:off x="14260573" y="5141634"/>
            <a:ext cx="2912371" cy="423270"/>
          </a:xfrm>
          <a:prstGeom prst="rect">
            <a:avLst/>
          </a:prstGeom>
        </p:spPr>
        <p:txBody>
          <a:bodyPr anchor="t" rtlCol="false" tIns="0" lIns="0" bIns="0" rIns="0">
            <a:spAutoFit/>
          </a:bodyPr>
          <a:lstStyle/>
          <a:p>
            <a:pPr algn="r">
              <a:lnSpc>
                <a:spcPts val="3679"/>
              </a:lnSpc>
            </a:pPr>
            <a:r>
              <a:rPr lang="en-US" b="true" sz="2151">
                <a:solidFill>
                  <a:srgbClr val="FFFFFF"/>
                </a:solidFill>
                <a:latin typeface="Montserrat Bold"/>
                <a:ea typeface="Montserrat Bold"/>
                <a:cs typeface="Montserrat Bold"/>
                <a:sym typeface="Montserrat Bold"/>
              </a:rPr>
              <a:t>Berita &amp; Informasi</a:t>
            </a:r>
          </a:p>
        </p:txBody>
      </p:sp>
    </p:spTree>
  </p:cSld>
  <p:clrMapOvr>
    <a:masterClrMapping/>
  </p:clrMapOvr>
  <p:transition spd="slow">
    <p:cover dir="u"/>
  </p:transition>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p:nvPr/>
        </p:nvGrpSpPr>
        <p:grpSpPr>
          <a:xfrm rot="0">
            <a:off x="17259300" y="86114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6" id="6"/>
          <p:cNvSpPr txBox="true"/>
          <p:nvPr/>
        </p:nvSpPr>
        <p:spPr>
          <a:xfrm rot="0">
            <a:off x="6720610" y="1954991"/>
            <a:ext cx="4451607" cy="888873"/>
          </a:xfrm>
          <a:prstGeom prst="rect">
            <a:avLst/>
          </a:prstGeom>
        </p:spPr>
        <p:txBody>
          <a:bodyPr anchor="t" rtlCol="false" tIns="0" lIns="0" bIns="0" rIns="0">
            <a:spAutoFit/>
          </a:bodyPr>
          <a:lstStyle/>
          <a:p>
            <a:pPr algn="l">
              <a:lnSpc>
                <a:spcPts val="5615"/>
              </a:lnSpc>
            </a:pPr>
            <a:r>
              <a:rPr lang="en-US" sz="5199">
                <a:solidFill>
                  <a:srgbClr val="FFFFFF"/>
                </a:solidFill>
                <a:latin typeface="Agrandir"/>
                <a:ea typeface="Agrandir"/>
                <a:cs typeface="Agrandir"/>
                <a:sym typeface="Agrandir"/>
              </a:rPr>
              <a:t>TIX VIP PAGE</a:t>
            </a:r>
          </a:p>
        </p:txBody>
      </p:sp>
      <p:grpSp>
        <p:nvGrpSpPr>
          <p:cNvPr name="Group 7" id="7"/>
          <p:cNvGrpSpPr>
            <a:grpSpLocks noChangeAspect="true"/>
          </p:cNvGrpSpPr>
          <p:nvPr/>
        </p:nvGrpSpPr>
        <p:grpSpPr>
          <a:xfrm rot="-5400000">
            <a:off x="15744966" y="439946"/>
            <a:ext cx="2011869" cy="2011869"/>
            <a:chOff x="0" y="0"/>
            <a:chExt cx="6355080" cy="6355080"/>
          </a:xfrm>
        </p:grpSpPr>
        <p:sp>
          <p:nvSpPr>
            <p:cNvPr name="Freeform 8" id="8"/>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9" id="9"/>
          <p:cNvGrpSpPr/>
          <p:nvPr/>
        </p:nvGrpSpPr>
        <p:grpSpPr>
          <a:xfrm rot="0">
            <a:off x="6720610" y="3551146"/>
            <a:ext cx="6755658" cy="358140"/>
            <a:chOff x="0" y="0"/>
            <a:chExt cx="9007543" cy="477520"/>
          </a:xfrm>
        </p:grpSpPr>
        <p:sp>
          <p:nvSpPr>
            <p:cNvPr name="TextBox 10" id="10"/>
            <p:cNvSpPr txBox="true"/>
            <p:nvPr/>
          </p:nvSpPr>
          <p:spPr>
            <a:xfrm rot="0">
              <a:off x="0" y="-66675"/>
              <a:ext cx="468032" cy="544195"/>
            </a:xfrm>
            <a:prstGeom prst="rect">
              <a:avLst/>
            </a:prstGeom>
          </p:spPr>
          <p:txBody>
            <a:bodyPr anchor="t" rtlCol="false" tIns="0" lIns="0" bIns="0" rIns="0">
              <a:spAutoFit/>
            </a:bodyPr>
            <a:lstStyle/>
            <a:p>
              <a:pPr algn="l">
                <a:lnSpc>
                  <a:spcPts val="3359"/>
                </a:lnSpc>
                <a:spcBef>
                  <a:spcPct val="0"/>
                </a:spcBef>
              </a:pPr>
              <a:r>
                <a:rPr lang="en-US" b="true" sz="2400">
                  <a:solidFill>
                    <a:srgbClr val="FFFFFF"/>
                  </a:solidFill>
                  <a:latin typeface="Poppins Bold"/>
                  <a:ea typeface="Poppins Bold"/>
                  <a:cs typeface="Poppins Bold"/>
                  <a:sym typeface="Poppins Bold"/>
                </a:rPr>
                <a:t>“</a:t>
              </a:r>
            </a:p>
          </p:txBody>
        </p:sp>
        <p:sp>
          <p:nvSpPr>
            <p:cNvPr name="TextBox 11" id="11"/>
            <p:cNvSpPr txBox="true"/>
            <p:nvPr/>
          </p:nvSpPr>
          <p:spPr>
            <a:xfrm rot="0">
              <a:off x="868079" y="-66675"/>
              <a:ext cx="8139465" cy="544195"/>
            </a:xfrm>
            <a:prstGeom prst="rect">
              <a:avLst/>
            </a:prstGeom>
          </p:spPr>
          <p:txBody>
            <a:bodyPr anchor="t" rtlCol="false" tIns="0" lIns="0" bIns="0" rIns="0">
              <a:spAutoFit/>
            </a:bodyPr>
            <a:lstStyle/>
            <a:p>
              <a:pPr algn="l">
                <a:lnSpc>
                  <a:spcPts val="3359"/>
                </a:lnSpc>
                <a:spcBef>
                  <a:spcPct val="0"/>
                </a:spcBef>
              </a:pPr>
              <a:r>
                <a:rPr lang="en-US" b="true" sz="2400">
                  <a:solidFill>
                    <a:srgbClr val="FFFFFF"/>
                  </a:solidFill>
                  <a:latin typeface="Poppins Bold"/>
                  <a:ea typeface="Poppins Bold"/>
                  <a:cs typeface="Poppins Bold"/>
                  <a:sym typeface="Poppins Bold"/>
                </a:rPr>
                <a:t>Benefits Feel Relevant to User Needs.</a:t>
              </a:r>
            </a:p>
          </p:txBody>
        </p:sp>
      </p:grpSp>
      <p:sp>
        <p:nvSpPr>
          <p:cNvPr name="TextBox 12" id="12"/>
          <p:cNvSpPr txBox="true"/>
          <p:nvPr/>
        </p:nvSpPr>
        <p:spPr>
          <a:xfrm rot="0">
            <a:off x="6720610" y="4727484"/>
            <a:ext cx="10221624" cy="1378458"/>
          </a:xfrm>
          <a:prstGeom prst="rect">
            <a:avLst/>
          </a:prstGeom>
        </p:spPr>
        <p:txBody>
          <a:bodyPr anchor="t" rtlCol="false" tIns="0" lIns="0" bIns="0" rIns="0">
            <a:spAutoFit/>
          </a:bodyPr>
          <a:lstStyle/>
          <a:p>
            <a:pPr algn="l">
              <a:lnSpc>
                <a:spcPts val="2771"/>
              </a:lnSpc>
              <a:spcBef>
                <a:spcPct val="0"/>
              </a:spcBef>
            </a:pPr>
            <a:r>
              <a:rPr lang="en-US" sz="1979">
                <a:solidFill>
                  <a:srgbClr val="A7A7A7"/>
                </a:solidFill>
                <a:latin typeface="Poppins"/>
                <a:ea typeface="Poppins"/>
                <a:cs typeface="Poppins"/>
                <a:sym typeface="Poppins"/>
              </a:rPr>
              <a:t>Pengguna lebih menjadikan Kategori Tick</a:t>
            </a:r>
            <a:r>
              <a:rPr lang="en-US" sz="1979">
                <a:solidFill>
                  <a:srgbClr val="A7A7A7"/>
                </a:solidFill>
                <a:latin typeface="Poppins"/>
                <a:ea typeface="Poppins"/>
                <a:cs typeface="Poppins"/>
                <a:sym typeface="Poppins"/>
              </a:rPr>
              <a:t>eting menjadi prioritas utama, karena langsung berdampak pada harga Tiket. Lebih mudah menentukan pilihan karena perbandingan keuntungan antara voucher satu dengan yang lain sudah jelas. Benefit dianggap mendukung tujuan utama yaitu nonton film</a:t>
            </a:r>
          </a:p>
        </p:txBody>
      </p:sp>
      <p:sp>
        <p:nvSpPr>
          <p:cNvPr name="TextBox 13" id="13"/>
          <p:cNvSpPr txBox="true"/>
          <p:nvPr/>
        </p:nvSpPr>
        <p:spPr>
          <a:xfrm rot="0">
            <a:off x="6720610" y="4099786"/>
            <a:ext cx="6234006"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Findings :</a:t>
            </a:r>
          </a:p>
        </p:txBody>
      </p:sp>
      <p:sp>
        <p:nvSpPr>
          <p:cNvPr name="TextBox 14" id="14"/>
          <p:cNvSpPr txBox="true"/>
          <p:nvPr/>
        </p:nvSpPr>
        <p:spPr>
          <a:xfrm rot="0">
            <a:off x="13170542"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Testing</a:t>
            </a:r>
          </a:p>
        </p:txBody>
      </p:sp>
      <p:grpSp>
        <p:nvGrpSpPr>
          <p:cNvPr name="Group 15" id="15"/>
          <p:cNvGrpSpPr/>
          <p:nvPr/>
        </p:nvGrpSpPr>
        <p:grpSpPr>
          <a:xfrm rot="0">
            <a:off x="17170805" y="-1258132"/>
            <a:ext cx="3086100" cy="308610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17" id="1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18" id="18"/>
          <p:cNvSpPr txBox="true"/>
          <p:nvPr/>
        </p:nvSpPr>
        <p:spPr>
          <a:xfrm rot="0">
            <a:off x="15975360" y="1038724"/>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05</a:t>
            </a:r>
          </a:p>
        </p:txBody>
      </p:sp>
      <p:sp>
        <p:nvSpPr>
          <p:cNvPr name="TextBox 19" id="19"/>
          <p:cNvSpPr txBox="true"/>
          <p:nvPr/>
        </p:nvSpPr>
        <p:spPr>
          <a:xfrm rot="0">
            <a:off x="6720610" y="6975840"/>
            <a:ext cx="10221624" cy="349758"/>
          </a:xfrm>
          <a:prstGeom prst="rect">
            <a:avLst/>
          </a:prstGeom>
        </p:spPr>
        <p:txBody>
          <a:bodyPr anchor="t" rtlCol="false" tIns="0" lIns="0" bIns="0" rIns="0">
            <a:spAutoFit/>
          </a:bodyPr>
          <a:lstStyle/>
          <a:p>
            <a:pPr algn="l">
              <a:lnSpc>
                <a:spcPts val="2771"/>
              </a:lnSpc>
              <a:spcBef>
                <a:spcPct val="0"/>
              </a:spcBef>
            </a:pPr>
            <a:r>
              <a:rPr lang="en-US" sz="1979">
                <a:solidFill>
                  <a:srgbClr val="A7A7A7"/>
                </a:solidFill>
                <a:latin typeface="Poppins"/>
                <a:ea typeface="Poppins"/>
                <a:cs typeface="Poppins"/>
                <a:sym typeface="Poppins"/>
              </a:rPr>
              <a:t>VIP+ terasa berguna dan tidak lagi dianggap gimmick.</a:t>
            </a:r>
          </a:p>
        </p:txBody>
      </p:sp>
      <p:sp>
        <p:nvSpPr>
          <p:cNvPr name="TextBox 20" id="20"/>
          <p:cNvSpPr txBox="true"/>
          <p:nvPr/>
        </p:nvSpPr>
        <p:spPr>
          <a:xfrm rot="0">
            <a:off x="6720610" y="6350999"/>
            <a:ext cx="6234006"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Impact :</a:t>
            </a:r>
          </a:p>
        </p:txBody>
      </p:sp>
      <p:sp>
        <p:nvSpPr>
          <p:cNvPr name="Freeform 21" id="21"/>
          <p:cNvSpPr/>
          <p:nvPr/>
        </p:nvSpPr>
        <p:spPr>
          <a:xfrm flipH="false" flipV="false" rot="0">
            <a:off x="1825955" y="439946"/>
            <a:ext cx="4185400" cy="9074037"/>
          </a:xfrm>
          <a:custGeom>
            <a:avLst/>
            <a:gdLst/>
            <a:ahLst/>
            <a:cxnLst/>
            <a:rect r="r" b="b" t="t" l="l"/>
            <a:pathLst>
              <a:path h="9074037" w="4185400">
                <a:moveTo>
                  <a:pt x="0" y="0"/>
                </a:moveTo>
                <a:lnTo>
                  <a:pt x="4185399" y="0"/>
                </a:lnTo>
                <a:lnTo>
                  <a:pt x="4185399" y="9074037"/>
                </a:lnTo>
                <a:lnTo>
                  <a:pt x="0" y="9074037"/>
                </a:lnTo>
                <a:lnTo>
                  <a:pt x="0" y="0"/>
                </a:lnTo>
                <a:close/>
              </a:path>
            </a:pathLst>
          </a:custGeom>
          <a:blipFill>
            <a:blip r:embed="rId3"/>
            <a:stretch>
              <a:fillRect l="0" t="0" r="0" b="0"/>
            </a:stretch>
          </a:blipFill>
        </p:spPr>
      </p:sp>
    </p:spTree>
  </p:cSld>
  <p:clrMapOvr>
    <a:masterClrMapping/>
  </p:clrMapOvr>
  <p:transition spd="slow">
    <p:cover dir="u"/>
  </p:transition>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p:nvPr/>
        </p:nvGrpSpPr>
        <p:grpSpPr>
          <a:xfrm rot="0">
            <a:off x="17259300" y="86114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Freeform 6" id="6"/>
          <p:cNvSpPr/>
          <p:nvPr/>
        </p:nvSpPr>
        <p:spPr>
          <a:xfrm flipH="false" flipV="false" rot="0">
            <a:off x="1840013" y="439946"/>
            <a:ext cx="4203518" cy="9113318"/>
          </a:xfrm>
          <a:custGeom>
            <a:avLst/>
            <a:gdLst/>
            <a:ahLst/>
            <a:cxnLst/>
            <a:rect r="r" b="b" t="t" l="l"/>
            <a:pathLst>
              <a:path h="9113318" w="4203518">
                <a:moveTo>
                  <a:pt x="0" y="0"/>
                </a:moveTo>
                <a:lnTo>
                  <a:pt x="4203518" y="0"/>
                </a:lnTo>
                <a:lnTo>
                  <a:pt x="4203518" y="9113318"/>
                </a:lnTo>
                <a:lnTo>
                  <a:pt x="0" y="9113318"/>
                </a:lnTo>
                <a:lnTo>
                  <a:pt x="0" y="0"/>
                </a:lnTo>
                <a:close/>
              </a:path>
            </a:pathLst>
          </a:custGeom>
          <a:blipFill>
            <a:blip r:embed="rId3"/>
            <a:stretch>
              <a:fillRect l="0" t="0" r="0" b="0"/>
            </a:stretch>
          </a:blipFill>
        </p:spPr>
      </p:sp>
      <p:grpSp>
        <p:nvGrpSpPr>
          <p:cNvPr name="Group 7" id="7"/>
          <p:cNvGrpSpPr>
            <a:grpSpLocks noChangeAspect="true"/>
          </p:cNvGrpSpPr>
          <p:nvPr/>
        </p:nvGrpSpPr>
        <p:grpSpPr>
          <a:xfrm rot="-5400000">
            <a:off x="15744966" y="439946"/>
            <a:ext cx="2011869" cy="2011869"/>
            <a:chOff x="0" y="0"/>
            <a:chExt cx="6355080" cy="6355080"/>
          </a:xfrm>
        </p:grpSpPr>
        <p:sp>
          <p:nvSpPr>
            <p:cNvPr name="Freeform 8" id="8"/>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sp>
        <p:nvSpPr>
          <p:cNvPr name="TextBox 9" id="9"/>
          <p:cNvSpPr txBox="true"/>
          <p:nvPr/>
        </p:nvSpPr>
        <p:spPr>
          <a:xfrm rot="0">
            <a:off x="13170542"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Testing</a:t>
            </a:r>
          </a:p>
        </p:txBody>
      </p:sp>
      <p:grpSp>
        <p:nvGrpSpPr>
          <p:cNvPr name="Group 10" id="10"/>
          <p:cNvGrpSpPr/>
          <p:nvPr/>
        </p:nvGrpSpPr>
        <p:grpSpPr>
          <a:xfrm rot="0">
            <a:off x="17170805" y="-1258132"/>
            <a:ext cx="3086100" cy="3086100"/>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12" id="12"/>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13" id="13"/>
          <p:cNvSpPr txBox="true"/>
          <p:nvPr/>
        </p:nvSpPr>
        <p:spPr>
          <a:xfrm rot="0">
            <a:off x="6720610" y="1954991"/>
            <a:ext cx="7911315" cy="888873"/>
          </a:xfrm>
          <a:prstGeom prst="rect">
            <a:avLst/>
          </a:prstGeom>
        </p:spPr>
        <p:txBody>
          <a:bodyPr anchor="t" rtlCol="false" tIns="0" lIns="0" bIns="0" rIns="0">
            <a:spAutoFit/>
          </a:bodyPr>
          <a:lstStyle/>
          <a:p>
            <a:pPr algn="l">
              <a:lnSpc>
                <a:spcPts val="5615"/>
              </a:lnSpc>
            </a:pPr>
            <a:r>
              <a:rPr lang="en-US" sz="5199">
                <a:solidFill>
                  <a:srgbClr val="FFFFFF"/>
                </a:solidFill>
                <a:latin typeface="Agrandir"/>
                <a:ea typeface="Agrandir"/>
                <a:cs typeface="Agrandir"/>
                <a:sym typeface="Agrandir"/>
              </a:rPr>
              <a:t>ORDER SUMMARY PAGE</a:t>
            </a:r>
          </a:p>
        </p:txBody>
      </p:sp>
      <p:grpSp>
        <p:nvGrpSpPr>
          <p:cNvPr name="Group 14" id="14"/>
          <p:cNvGrpSpPr/>
          <p:nvPr/>
        </p:nvGrpSpPr>
        <p:grpSpPr>
          <a:xfrm rot="0">
            <a:off x="6720610" y="3551146"/>
            <a:ext cx="6755658" cy="358140"/>
            <a:chOff x="0" y="0"/>
            <a:chExt cx="9007543" cy="477520"/>
          </a:xfrm>
        </p:grpSpPr>
        <p:sp>
          <p:nvSpPr>
            <p:cNvPr name="TextBox 15" id="15"/>
            <p:cNvSpPr txBox="true"/>
            <p:nvPr/>
          </p:nvSpPr>
          <p:spPr>
            <a:xfrm rot="0">
              <a:off x="0" y="-66675"/>
              <a:ext cx="468032" cy="544195"/>
            </a:xfrm>
            <a:prstGeom prst="rect">
              <a:avLst/>
            </a:prstGeom>
          </p:spPr>
          <p:txBody>
            <a:bodyPr anchor="t" rtlCol="false" tIns="0" lIns="0" bIns="0" rIns="0">
              <a:spAutoFit/>
            </a:bodyPr>
            <a:lstStyle/>
            <a:p>
              <a:pPr algn="l">
                <a:lnSpc>
                  <a:spcPts val="3359"/>
                </a:lnSpc>
                <a:spcBef>
                  <a:spcPct val="0"/>
                </a:spcBef>
              </a:pPr>
              <a:r>
                <a:rPr lang="en-US" b="true" sz="2400">
                  <a:solidFill>
                    <a:srgbClr val="FFFFFF"/>
                  </a:solidFill>
                  <a:latin typeface="Poppins Bold"/>
                  <a:ea typeface="Poppins Bold"/>
                  <a:cs typeface="Poppins Bold"/>
                  <a:sym typeface="Poppins Bold"/>
                </a:rPr>
                <a:t>“</a:t>
              </a:r>
            </a:p>
          </p:txBody>
        </p:sp>
        <p:sp>
          <p:nvSpPr>
            <p:cNvPr name="TextBox 16" id="16"/>
            <p:cNvSpPr txBox="true"/>
            <p:nvPr/>
          </p:nvSpPr>
          <p:spPr>
            <a:xfrm rot="0">
              <a:off x="868079" y="-66675"/>
              <a:ext cx="8139465" cy="544195"/>
            </a:xfrm>
            <a:prstGeom prst="rect">
              <a:avLst/>
            </a:prstGeom>
          </p:spPr>
          <p:txBody>
            <a:bodyPr anchor="t" rtlCol="false" tIns="0" lIns="0" bIns="0" rIns="0">
              <a:spAutoFit/>
            </a:bodyPr>
            <a:lstStyle/>
            <a:p>
              <a:pPr algn="l">
                <a:lnSpc>
                  <a:spcPts val="3359"/>
                </a:lnSpc>
                <a:spcBef>
                  <a:spcPct val="0"/>
                </a:spcBef>
              </a:pPr>
              <a:r>
                <a:rPr lang="en-US" b="true" sz="2400">
                  <a:solidFill>
                    <a:srgbClr val="FFFFFF"/>
                  </a:solidFill>
                  <a:latin typeface="Poppins Bold"/>
                  <a:ea typeface="Poppins Bold"/>
                  <a:cs typeface="Poppins Bold"/>
                  <a:sym typeface="Poppins Bold"/>
                </a:rPr>
                <a:t>VIP+ Creates Clear &amp; Real Benefit</a:t>
              </a:r>
            </a:p>
          </p:txBody>
        </p:sp>
      </p:grpSp>
      <p:sp>
        <p:nvSpPr>
          <p:cNvPr name="TextBox 17" id="17"/>
          <p:cNvSpPr txBox="true"/>
          <p:nvPr/>
        </p:nvSpPr>
        <p:spPr>
          <a:xfrm rot="0">
            <a:off x="6720610" y="4727484"/>
            <a:ext cx="10221624" cy="1721358"/>
          </a:xfrm>
          <a:prstGeom prst="rect">
            <a:avLst/>
          </a:prstGeom>
        </p:spPr>
        <p:txBody>
          <a:bodyPr anchor="t" rtlCol="false" tIns="0" lIns="0" bIns="0" rIns="0">
            <a:spAutoFit/>
          </a:bodyPr>
          <a:lstStyle/>
          <a:p>
            <a:pPr algn="l">
              <a:lnSpc>
                <a:spcPts val="2771"/>
              </a:lnSpc>
            </a:pPr>
            <a:r>
              <a:rPr lang="en-US" sz="1979">
                <a:solidFill>
                  <a:srgbClr val="A7A7A7"/>
                </a:solidFill>
                <a:latin typeface="Poppins"/>
                <a:ea typeface="Poppins"/>
                <a:cs typeface="Poppins"/>
                <a:sym typeface="Poppins"/>
              </a:rPr>
              <a:t>Fitur Voucher auto-appli</a:t>
            </a:r>
            <a:r>
              <a:rPr lang="en-US" sz="1979">
                <a:solidFill>
                  <a:srgbClr val="A7A7A7"/>
                </a:solidFill>
                <a:latin typeface="Poppins"/>
                <a:ea typeface="Poppins"/>
                <a:cs typeface="Poppins"/>
                <a:sym typeface="Poppins"/>
              </a:rPr>
              <a:t>ed memberikan pengalaman baru yang eksklusif memudahkan user. Breakdown harga memperjelas dampak benefit. Pengguna merasa VIP+ memberikan pengalaman yang tidak pernah dirasakan ketika memesan lewat loket.</a:t>
            </a:r>
          </a:p>
          <a:p>
            <a:pPr algn="l">
              <a:lnSpc>
                <a:spcPts val="2771"/>
              </a:lnSpc>
              <a:spcBef>
                <a:spcPct val="0"/>
              </a:spcBef>
            </a:pPr>
          </a:p>
        </p:txBody>
      </p:sp>
      <p:sp>
        <p:nvSpPr>
          <p:cNvPr name="TextBox 18" id="18"/>
          <p:cNvSpPr txBox="true"/>
          <p:nvPr/>
        </p:nvSpPr>
        <p:spPr>
          <a:xfrm rot="0">
            <a:off x="6720610" y="4099786"/>
            <a:ext cx="6234006"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Findings :</a:t>
            </a:r>
          </a:p>
        </p:txBody>
      </p:sp>
      <p:sp>
        <p:nvSpPr>
          <p:cNvPr name="TextBox 19" id="19"/>
          <p:cNvSpPr txBox="true"/>
          <p:nvPr/>
        </p:nvSpPr>
        <p:spPr>
          <a:xfrm rot="0">
            <a:off x="15975360" y="1038724"/>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05</a:t>
            </a:r>
          </a:p>
        </p:txBody>
      </p:sp>
      <p:sp>
        <p:nvSpPr>
          <p:cNvPr name="TextBox 20" id="20"/>
          <p:cNvSpPr txBox="true"/>
          <p:nvPr/>
        </p:nvSpPr>
        <p:spPr>
          <a:xfrm rot="0">
            <a:off x="6720610" y="6975840"/>
            <a:ext cx="10221624" cy="349758"/>
          </a:xfrm>
          <a:prstGeom prst="rect">
            <a:avLst/>
          </a:prstGeom>
        </p:spPr>
        <p:txBody>
          <a:bodyPr anchor="t" rtlCol="false" tIns="0" lIns="0" bIns="0" rIns="0">
            <a:spAutoFit/>
          </a:bodyPr>
          <a:lstStyle/>
          <a:p>
            <a:pPr algn="l">
              <a:lnSpc>
                <a:spcPts val="2771"/>
              </a:lnSpc>
              <a:spcBef>
                <a:spcPct val="0"/>
              </a:spcBef>
            </a:pPr>
            <a:r>
              <a:rPr lang="en-US" sz="1979">
                <a:solidFill>
                  <a:srgbClr val="A7A7A7"/>
                </a:solidFill>
                <a:latin typeface="Poppins"/>
                <a:ea typeface="Poppins"/>
                <a:cs typeface="Poppins"/>
                <a:sym typeface="Poppins"/>
              </a:rPr>
              <a:t>Perbedaan dibanding dengan membeli tiket onsite semakin jelas.</a:t>
            </a:r>
          </a:p>
        </p:txBody>
      </p:sp>
      <p:sp>
        <p:nvSpPr>
          <p:cNvPr name="TextBox 21" id="21"/>
          <p:cNvSpPr txBox="true"/>
          <p:nvPr/>
        </p:nvSpPr>
        <p:spPr>
          <a:xfrm rot="0">
            <a:off x="6720610" y="6350999"/>
            <a:ext cx="6234006" cy="424815"/>
          </a:xfrm>
          <a:prstGeom prst="rect">
            <a:avLst/>
          </a:prstGeom>
        </p:spPr>
        <p:txBody>
          <a:bodyPr anchor="t" rtlCol="false" tIns="0" lIns="0" bIns="0" rIns="0">
            <a:spAutoFit/>
          </a:bodyPr>
          <a:lstStyle/>
          <a:p>
            <a:pPr algn="l">
              <a:lnSpc>
                <a:spcPts val="3359"/>
              </a:lnSpc>
              <a:spcBef>
                <a:spcPct val="0"/>
              </a:spcBef>
            </a:pPr>
            <a:r>
              <a:rPr lang="en-US" sz="2400">
                <a:solidFill>
                  <a:srgbClr val="FFFFFF"/>
                </a:solidFill>
                <a:latin typeface="Poppins"/>
                <a:ea typeface="Poppins"/>
                <a:cs typeface="Poppins"/>
                <a:sym typeface="Poppins"/>
              </a:rPr>
              <a:t>Impact :</a:t>
            </a:r>
          </a:p>
        </p:txBody>
      </p:sp>
    </p:spTree>
  </p:cSld>
  <p:clrMapOvr>
    <a:masterClrMapping/>
  </p:clrMapOvr>
  <p:transition spd="slow">
    <p:cover dir="u"/>
  </p:transition>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p:nvPr/>
        </p:nvGrpSpPr>
        <p:grpSpPr>
          <a:xfrm rot="0">
            <a:off x="17259300" y="86114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6" id="6"/>
          <p:cNvGrpSpPr>
            <a:grpSpLocks noChangeAspect="true"/>
          </p:cNvGrpSpPr>
          <p:nvPr/>
        </p:nvGrpSpPr>
        <p:grpSpPr>
          <a:xfrm rot="-5400000">
            <a:off x="15744966" y="439946"/>
            <a:ext cx="2011869" cy="2011869"/>
            <a:chOff x="0" y="0"/>
            <a:chExt cx="6355080" cy="6355080"/>
          </a:xfrm>
        </p:grpSpPr>
        <p:sp>
          <p:nvSpPr>
            <p:cNvPr name="Freeform 7" id="7"/>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sp>
        <p:nvSpPr>
          <p:cNvPr name="TextBox 8" id="8"/>
          <p:cNvSpPr txBox="true"/>
          <p:nvPr/>
        </p:nvSpPr>
        <p:spPr>
          <a:xfrm rot="0">
            <a:off x="13170542"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Testing</a:t>
            </a:r>
          </a:p>
        </p:txBody>
      </p:sp>
      <p:grpSp>
        <p:nvGrpSpPr>
          <p:cNvPr name="Group 9" id="9"/>
          <p:cNvGrpSpPr/>
          <p:nvPr/>
        </p:nvGrpSpPr>
        <p:grpSpPr>
          <a:xfrm rot="0">
            <a:off x="17170805" y="-1258132"/>
            <a:ext cx="3086100" cy="308610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11" id="11"/>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12" id="12"/>
          <p:cNvSpPr txBox="true"/>
          <p:nvPr/>
        </p:nvSpPr>
        <p:spPr>
          <a:xfrm rot="0">
            <a:off x="2159564" y="2347040"/>
            <a:ext cx="6984436" cy="888873"/>
          </a:xfrm>
          <a:prstGeom prst="rect">
            <a:avLst/>
          </a:prstGeom>
        </p:spPr>
        <p:txBody>
          <a:bodyPr anchor="t" rtlCol="false" tIns="0" lIns="0" bIns="0" rIns="0">
            <a:spAutoFit/>
          </a:bodyPr>
          <a:lstStyle/>
          <a:p>
            <a:pPr algn="l">
              <a:lnSpc>
                <a:spcPts val="5615"/>
              </a:lnSpc>
            </a:pPr>
            <a:r>
              <a:rPr lang="en-US" sz="5199">
                <a:solidFill>
                  <a:srgbClr val="FFFFFF"/>
                </a:solidFill>
                <a:latin typeface="Agrandir"/>
                <a:ea typeface="Agrandir"/>
                <a:cs typeface="Agrandir"/>
                <a:sym typeface="Agrandir"/>
              </a:rPr>
              <a:t>APA YANG BERBEDA?</a:t>
            </a:r>
          </a:p>
        </p:txBody>
      </p:sp>
      <p:sp>
        <p:nvSpPr>
          <p:cNvPr name="TextBox 13" id="13"/>
          <p:cNvSpPr txBox="true"/>
          <p:nvPr/>
        </p:nvSpPr>
        <p:spPr>
          <a:xfrm rot="0">
            <a:off x="15975360" y="1038724"/>
            <a:ext cx="1551081" cy="1004813"/>
          </a:xfrm>
          <a:prstGeom prst="rect">
            <a:avLst/>
          </a:prstGeom>
        </p:spPr>
        <p:txBody>
          <a:bodyPr anchor="t" rtlCol="false" tIns="0" lIns="0" bIns="0" rIns="0">
            <a:spAutoFit/>
          </a:bodyPr>
          <a:lstStyle/>
          <a:p>
            <a:pPr algn="ctr">
              <a:lnSpc>
                <a:spcPts val="7601"/>
              </a:lnSpc>
            </a:pPr>
            <a:r>
              <a:rPr lang="en-US" b="true" sz="8001">
                <a:solidFill>
                  <a:srgbClr val="FFBE00"/>
                </a:solidFill>
                <a:latin typeface="Glacial Indifference Bold"/>
                <a:ea typeface="Glacial Indifference Bold"/>
                <a:cs typeface="Glacial Indifference Bold"/>
                <a:sym typeface="Glacial Indifference Bold"/>
              </a:rPr>
              <a:t>05</a:t>
            </a:r>
          </a:p>
        </p:txBody>
      </p:sp>
      <p:graphicFrame>
        <p:nvGraphicFramePr>
          <p:cNvPr name="Table 14" id="14"/>
          <p:cNvGraphicFramePr>
            <a:graphicFrameLocks noGrp="true"/>
          </p:cNvGraphicFramePr>
          <p:nvPr/>
        </p:nvGraphicFramePr>
        <p:xfrm>
          <a:off x="2159564" y="4336773"/>
          <a:ext cx="13968873" cy="4143653"/>
        </p:xfrm>
        <a:graphic>
          <a:graphicData uri="http://schemas.openxmlformats.org/drawingml/2006/table">
            <a:tbl>
              <a:tblPr/>
              <a:tblGrid>
                <a:gridCol w="6984436"/>
                <a:gridCol w="6984436"/>
              </a:tblGrid>
              <a:tr h="1003873">
                <a:tc>
                  <a:txBody>
                    <a:bodyPr anchor="t" rtlCol="false"/>
                    <a:lstStyle/>
                    <a:p>
                      <a:pPr algn="ctr">
                        <a:lnSpc>
                          <a:spcPts val="2771"/>
                        </a:lnSpc>
                        <a:defRPr/>
                      </a:pPr>
                      <a:r>
                        <a:rPr lang="en-US" sz="1979">
                          <a:solidFill>
                            <a:srgbClr val="FFFFFF"/>
                          </a:solidFill>
                          <a:latin typeface="Poppins"/>
                          <a:ea typeface="Poppins"/>
                          <a:cs typeface="Poppins"/>
                          <a:sym typeface="Poppins"/>
                        </a:rPr>
                        <a:t>Before</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tcPr>
                </a:tc>
                <a:tc>
                  <a:txBody>
                    <a:bodyPr anchor="t" rtlCol="false"/>
                    <a:lstStyle/>
                    <a:p>
                      <a:pPr algn="ctr">
                        <a:lnSpc>
                          <a:spcPts val="2771"/>
                        </a:lnSpc>
                        <a:defRPr/>
                      </a:pPr>
                      <a:r>
                        <a:rPr lang="en-US" sz="1979">
                          <a:solidFill>
                            <a:srgbClr val="FFFFFF"/>
                          </a:solidFill>
                          <a:latin typeface="Poppins"/>
                          <a:ea typeface="Poppins"/>
                          <a:cs typeface="Poppins"/>
                          <a:sym typeface="Poppins"/>
                        </a:rPr>
                        <a:t>After</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tcPr>
                </a:tc>
              </a:tr>
              <a:tr h="1005986">
                <a:tc>
                  <a:txBody>
                    <a:bodyPr anchor="t" rtlCol="false"/>
                    <a:lstStyle/>
                    <a:p>
                      <a:pPr algn="ctr">
                        <a:lnSpc>
                          <a:spcPts val="2771"/>
                        </a:lnSpc>
                        <a:defRPr/>
                      </a:pPr>
                      <a:r>
                        <a:rPr lang="en-US" sz="1979">
                          <a:solidFill>
                            <a:srgbClr val="FFFFFF"/>
                          </a:solidFill>
                          <a:latin typeface="Poppins"/>
                          <a:ea typeface="Poppins"/>
                          <a:cs typeface="Poppins"/>
                          <a:sym typeface="Poppins"/>
                        </a:rPr>
                        <a:t>VIP FEATURE UNNOTICEABLE</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a:txBody>
                    <a:bodyPr anchor="t" rtlCol="false"/>
                    <a:lstStyle/>
                    <a:p>
                      <a:pPr algn="ctr">
                        <a:lnSpc>
                          <a:spcPts val="2771"/>
                        </a:lnSpc>
                        <a:defRPr/>
                      </a:pPr>
                      <a:r>
                        <a:rPr lang="en-US" sz="1979">
                          <a:solidFill>
                            <a:srgbClr val="FFFFFF"/>
                          </a:solidFill>
                          <a:latin typeface="Poppins"/>
                          <a:ea typeface="Poppins"/>
                          <a:cs typeface="Poppins"/>
                          <a:sym typeface="Poppins"/>
                        </a:rPr>
                        <a:t>VIP FEATURE EXPLORED</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r>
              <a:tr h="1109430">
                <a:tc>
                  <a:txBody>
                    <a:bodyPr anchor="t" rtlCol="false"/>
                    <a:lstStyle/>
                    <a:p>
                      <a:pPr algn="ctr">
                        <a:lnSpc>
                          <a:spcPts val="2771"/>
                        </a:lnSpc>
                        <a:defRPr/>
                      </a:pPr>
                      <a:r>
                        <a:rPr lang="en-US" sz="1979">
                          <a:solidFill>
                            <a:srgbClr val="FFFFFF"/>
                          </a:solidFill>
                          <a:latin typeface="Poppins"/>
                          <a:ea typeface="Poppins"/>
                          <a:cs typeface="Poppins"/>
                          <a:sym typeface="Poppins"/>
                        </a:rPr>
                        <a:t>BENEFITS UNCLEAR</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a:txBody>
                    <a:bodyPr anchor="t" rtlCol="false"/>
                    <a:lstStyle/>
                    <a:p>
                      <a:pPr algn="ctr">
                        <a:lnSpc>
                          <a:spcPts val="2771"/>
                        </a:lnSpc>
                        <a:defRPr/>
                      </a:pPr>
                      <a:r>
                        <a:rPr lang="en-US" sz="1979">
                          <a:solidFill>
                            <a:srgbClr val="FFFFFF"/>
                          </a:solidFill>
                          <a:latin typeface="Poppins"/>
                          <a:ea typeface="Poppins"/>
                          <a:cs typeface="Poppins"/>
                          <a:sym typeface="Poppins"/>
                        </a:rPr>
                        <a:t>BENEFITS CONTEXTUAL</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r>
              <a:tr h="1024364">
                <a:tc>
                  <a:txBody>
                    <a:bodyPr anchor="t" rtlCol="false"/>
                    <a:lstStyle/>
                    <a:p>
                      <a:pPr algn="ctr">
                        <a:lnSpc>
                          <a:spcPts val="2771"/>
                        </a:lnSpc>
                        <a:defRPr/>
                      </a:pPr>
                      <a:r>
                        <a:rPr lang="en-US" sz="1979">
                          <a:solidFill>
                            <a:srgbClr val="FFFFFF"/>
                          </a:solidFill>
                          <a:latin typeface="Poppins"/>
                          <a:ea typeface="Poppins"/>
                          <a:cs typeface="Poppins"/>
                          <a:sym typeface="Poppins"/>
                        </a:rPr>
                        <a:t>REWARDS CONFUSING</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c>
                  <a:txBody>
                    <a:bodyPr anchor="t" rtlCol="false"/>
                    <a:lstStyle/>
                    <a:p>
                      <a:pPr algn="ctr">
                        <a:lnSpc>
                          <a:spcPts val="2771"/>
                        </a:lnSpc>
                        <a:defRPr/>
                      </a:pPr>
                      <a:r>
                        <a:rPr lang="en-US" sz="1979">
                          <a:solidFill>
                            <a:srgbClr val="FFFFFF"/>
                          </a:solidFill>
                          <a:latin typeface="Poppins"/>
                          <a:ea typeface="Poppins"/>
                          <a:cs typeface="Poppins"/>
                          <a:sym typeface="Poppins"/>
                        </a:rPr>
                        <a:t>REWARDS AUTOMATIC</a:t>
                      </a:r>
                      <a:endParaRPr lang="en-US" sz="1100"/>
                    </a:p>
                  </a:txBody>
                  <a:tcPr marL="71213" marR="71213" marT="71213" marB="71213" anchor="ctr">
                    <a:lnL cmpd="sng" algn="ctr" cap="flat" w="0">
                      <a:solidFill>
                        <a:srgbClr val="CCCCCC"/>
                      </a:solidFill>
                      <a:prstDash val="solid"/>
                      <a:round/>
                      <a:headEnd type="none" w="med" len="med"/>
                      <a:tailEnd type="none" w="med" len="med"/>
                    </a:lnL>
                    <a:lnR cmpd="sng" algn="ctr" cap="flat" w="0">
                      <a:solidFill>
                        <a:srgbClr val="CCCCCC"/>
                      </a:solidFill>
                      <a:prstDash val="solid"/>
                      <a:round/>
                      <a:headEnd type="none" w="med" len="med"/>
                      <a:tailEnd type="none" w="med" len="med"/>
                    </a:lnR>
                    <a:lnT cmpd="sng" algn="ctr" cap="flat" w="0">
                      <a:solidFill>
                        <a:srgbClr val="CCCCCC"/>
                      </a:solidFill>
                      <a:prstDash val="solid"/>
                      <a:round/>
                      <a:headEnd type="none" w="med" len="med"/>
                      <a:tailEnd type="none" w="med" len="med"/>
                    </a:lnT>
                    <a:lnB cmpd="sng" algn="ctr" cap="flat" w="0">
                      <a:solidFill>
                        <a:srgbClr val="CCCCCC"/>
                      </a:solidFill>
                      <a:prstDash val="solid"/>
                      <a:round/>
                      <a:headEnd type="none" w="med" len="med"/>
                      <a:tailEnd type="none" w="med" len="med"/>
                    </a:lnB>
                    <a:solidFill>
                      <a:srgbClr val="181818"/>
                    </a:solidFill>
                  </a:tcPr>
                </a:tc>
              </a:tr>
            </a:tbl>
          </a:graphicData>
        </a:graphic>
      </p:graphicFrame>
      <p:sp>
        <p:nvSpPr>
          <p:cNvPr name="TextBox 15" id="15"/>
          <p:cNvSpPr txBox="true"/>
          <p:nvPr/>
        </p:nvSpPr>
        <p:spPr>
          <a:xfrm rot="0">
            <a:off x="2159564" y="3411439"/>
            <a:ext cx="10221624" cy="692658"/>
          </a:xfrm>
          <a:prstGeom prst="rect">
            <a:avLst/>
          </a:prstGeom>
        </p:spPr>
        <p:txBody>
          <a:bodyPr anchor="t" rtlCol="false" tIns="0" lIns="0" bIns="0" rIns="0">
            <a:spAutoFit/>
          </a:bodyPr>
          <a:lstStyle/>
          <a:p>
            <a:pPr algn="l">
              <a:lnSpc>
                <a:spcPts val="2771"/>
              </a:lnSpc>
              <a:spcBef>
                <a:spcPct val="0"/>
              </a:spcBef>
            </a:pPr>
            <a:r>
              <a:rPr lang="en-US" sz="1979">
                <a:solidFill>
                  <a:srgbClr val="A7A7A7"/>
                </a:solidFill>
                <a:latin typeface="Poppins"/>
                <a:ea typeface="Poppins"/>
                <a:cs typeface="Poppins"/>
                <a:sym typeface="Poppins"/>
              </a:rPr>
              <a:t>Dari pengujian yang dilakukan Usability Testing yang dilakukan membuktikan bahwa :</a:t>
            </a:r>
          </a:p>
        </p:txBody>
      </p:sp>
    </p:spTree>
  </p:cSld>
  <p:clrMapOvr>
    <a:masterClrMapping/>
  </p:clrMapOvr>
  <p:transition spd="slow">
    <p:cover dir="u"/>
  </p:transition>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p:nvPr/>
        </p:nvGrpSpPr>
        <p:grpSpPr>
          <a:xfrm rot="0">
            <a:off x="17259300" y="86114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6" id="6"/>
          <p:cNvGrpSpPr/>
          <p:nvPr/>
        </p:nvGrpSpPr>
        <p:grpSpPr>
          <a:xfrm rot="0">
            <a:off x="17170805" y="-1258132"/>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9" id="9"/>
          <p:cNvSpPr txBox="true"/>
          <p:nvPr/>
        </p:nvSpPr>
        <p:spPr>
          <a:xfrm rot="0">
            <a:off x="1270913" y="1128955"/>
            <a:ext cx="6984436" cy="888873"/>
          </a:xfrm>
          <a:prstGeom prst="rect">
            <a:avLst/>
          </a:prstGeom>
        </p:spPr>
        <p:txBody>
          <a:bodyPr anchor="t" rtlCol="false" tIns="0" lIns="0" bIns="0" rIns="0">
            <a:spAutoFit/>
          </a:bodyPr>
          <a:lstStyle/>
          <a:p>
            <a:pPr algn="l">
              <a:lnSpc>
                <a:spcPts val="5615"/>
              </a:lnSpc>
            </a:pPr>
            <a:r>
              <a:rPr lang="en-US" sz="5199">
                <a:solidFill>
                  <a:srgbClr val="FFFFFF"/>
                </a:solidFill>
                <a:latin typeface="Agrandir"/>
                <a:ea typeface="Agrandir"/>
                <a:cs typeface="Agrandir"/>
                <a:sym typeface="Agrandir"/>
              </a:rPr>
              <a:t>CONCLUTIONS</a:t>
            </a:r>
          </a:p>
        </p:txBody>
      </p:sp>
      <p:sp>
        <p:nvSpPr>
          <p:cNvPr name="TextBox 10" id="10"/>
          <p:cNvSpPr txBox="true"/>
          <p:nvPr/>
        </p:nvSpPr>
        <p:spPr>
          <a:xfrm rot="0">
            <a:off x="6744489" y="4538853"/>
            <a:ext cx="5206114" cy="2939415"/>
          </a:xfrm>
          <a:prstGeom prst="rect">
            <a:avLst/>
          </a:prstGeom>
        </p:spPr>
        <p:txBody>
          <a:bodyPr anchor="t" rtlCol="false" tIns="0" lIns="0" bIns="0" rIns="0">
            <a:spAutoFit/>
          </a:bodyPr>
          <a:lstStyle/>
          <a:p>
            <a:pPr algn="l">
              <a:lnSpc>
                <a:spcPts val="3359"/>
              </a:lnSpc>
              <a:spcBef>
                <a:spcPct val="0"/>
              </a:spcBef>
            </a:pPr>
            <a:r>
              <a:rPr lang="en-US" sz="2400">
                <a:solidFill>
                  <a:srgbClr val="A7A7A7"/>
                </a:solidFill>
                <a:latin typeface="Poppins"/>
                <a:ea typeface="Poppins"/>
                <a:cs typeface="Poppins"/>
                <a:sym typeface="Poppins"/>
              </a:rPr>
              <a:t>Usability testing memvalidasi bahwa fokus pada benefit ticketing, value diskon yang jelas, kejelasan informasi dan fitur kecil tambahan seperti auto-applied voucher membuat VIP+ terasa relevan, nyata dan eksklusif. </a:t>
            </a:r>
          </a:p>
        </p:txBody>
      </p:sp>
      <p:sp>
        <p:nvSpPr>
          <p:cNvPr name="TextBox 11" id="11"/>
          <p:cNvSpPr txBox="true"/>
          <p:nvPr/>
        </p:nvSpPr>
        <p:spPr>
          <a:xfrm rot="0">
            <a:off x="12466188" y="4538853"/>
            <a:ext cx="4064490" cy="2520315"/>
          </a:xfrm>
          <a:prstGeom prst="rect">
            <a:avLst/>
          </a:prstGeom>
        </p:spPr>
        <p:txBody>
          <a:bodyPr anchor="t" rtlCol="false" tIns="0" lIns="0" bIns="0" rIns="0">
            <a:spAutoFit/>
          </a:bodyPr>
          <a:lstStyle/>
          <a:p>
            <a:pPr algn="l">
              <a:lnSpc>
                <a:spcPts val="3359"/>
              </a:lnSpc>
              <a:spcBef>
                <a:spcPct val="0"/>
              </a:spcBef>
            </a:pPr>
            <a:r>
              <a:rPr lang="en-US" sz="2400">
                <a:solidFill>
                  <a:srgbClr val="A7A7A7"/>
                </a:solidFill>
                <a:latin typeface="Poppins"/>
                <a:ea typeface="Poppins"/>
                <a:cs typeface="Poppins"/>
                <a:sym typeface="Poppins"/>
              </a:rPr>
              <a:t>Hasil dari Iterasi desain ini berhasil membedakan pengalaman antara membeli tiket di bioskop, non user vip &amp; pengguna VIP+.</a:t>
            </a:r>
          </a:p>
        </p:txBody>
      </p:sp>
      <p:sp>
        <p:nvSpPr>
          <p:cNvPr name="TextBox 12" id="12"/>
          <p:cNvSpPr txBox="true"/>
          <p:nvPr/>
        </p:nvSpPr>
        <p:spPr>
          <a:xfrm rot="0">
            <a:off x="1292754" y="3239008"/>
            <a:ext cx="3346784" cy="566420"/>
          </a:xfrm>
          <a:prstGeom prst="rect">
            <a:avLst/>
          </a:prstGeom>
        </p:spPr>
        <p:txBody>
          <a:bodyPr anchor="t" rtlCol="false" tIns="0" lIns="0" bIns="0" rIns="0">
            <a:spAutoFit/>
          </a:bodyPr>
          <a:lstStyle/>
          <a:p>
            <a:pPr algn="l">
              <a:lnSpc>
                <a:spcPts val="4480"/>
              </a:lnSpc>
              <a:spcBef>
                <a:spcPct val="0"/>
              </a:spcBef>
            </a:pPr>
            <a:r>
              <a:rPr lang="en-US" sz="3200">
                <a:solidFill>
                  <a:srgbClr val="FFFFFF"/>
                </a:solidFill>
                <a:latin typeface="Poppins"/>
                <a:ea typeface="Poppins"/>
                <a:cs typeface="Poppins"/>
                <a:sym typeface="Poppins"/>
              </a:rPr>
              <a:t>Success Metrics</a:t>
            </a:r>
          </a:p>
        </p:txBody>
      </p:sp>
      <p:sp>
        <p:nvSpPr>
          <p:cNvPr name="TextBox 13" id="13"/>
          <p:cNvSpPr txBox="true"/>
          <p:nvPr/>
        </p:nvSpPr>
        <p:spPr>
          <a:xfrm rot="0">
            <a:off x="6744489" y="3239008"/>
            <a:ext cx="3938749" cy="566420"/>
          </a:xfrm>
          <a:prstGeom prst="rect">
            <a:avLst/>
          </a:prstGeom>
        </p:spPr>
        <p:txBody>
          <a:bodyPr anchor="t" rtlCol="false" tIns="0" lIns="0" bIns="0" rIns="0">
            <a:spAutoFit/>
          </a:bodyPr>
          <a:lstStyle/>
          <a:p>
            <a:pPr algn="l">
              <a:lnSpc>
                <a:spcPts val="4480"/>
              </a:lnSpc>
              <a:spcBef>
                <a:spcPct val="0"/>
              </a:spcBef>
            </a:pPr>
            <a:r>
              <a:rPr lang="en-US" sz="3200">
                <a:solidFill>
                  <a:srgbClr val="FFFFFF"/>
                </a:solidFill>
                <a:latin typeface="Poppins"/>
                <a:ea typeface="Poppins"/>
                <a:cs typeface="Poppins"/>
                <a:sym typeface="Poppins"/>
              </a:rPr>
              <a:t>Learning &amp; Insights</a:t>
            </a:r>
          </a:p>
        </p:txBody>
      </p:sp>
      <p:sp>
        <p:nvSpPr>
          <p:cNvPr name="Freeform 14" id="14"/>
          <p:cNvSpPr/>
          <p:nvPr/>
        </p:nvSpPr>
        <p:spPr>
          <a:xfrm flipH="false" flipV="false" rot="0">
            <a:off x="1292754" y="4706183"/>
            <a:ext cx="614863" cy="614863"/>
          </a:xfrm>
          <a:custGeom>
            <a:avLst/>
            <a:gdLst/>
            <a:ahLst/>
            <a:cxnLst/>
            <a:rect r="r" b="b" t="t" l="l"/>
            <a:pathLst>
              <a:path h="614863" w="614863">
                <a:moveTo>
                  <a:pt x="0" y="0"/>
                </a:moveTo>
                <a:lnTo>
                  <a:pt x="614863" y="0"/>
                </a:lnTo>
                <a:lnTo>
                  <a:pt x="614863" y="614863"/>
                </a:lnTo>
                <a:lnTo>
                  <a:pt x="0" y="614863"/>
                </a:lnTo>
                <a:lnTo>
                  <a:pt x="0" y="0"/>
                </a:lnTo>
                <a:close/>
              </a:path>
            </a:pathLst>
          </a:custGeom>
          <a:blipFill>
            <a:blip r:embed="rId3"/>
            <a:stretch>
              <a:fillRect l="0" t="0" r="0" b="0"/>
            </a:stretch>
          </a:blipFill>
        </p:spPr>
      </p:sp>
      <p:sp>
        <p:nvSpPr>
          <p:cNvPr name="TextBox 15" id="15"/>
          <p:cNvSpPr txBox="true"/>
          <p:nvPr/>
        </p:nvSpPr>
        <p:spPr>
          <a:xfrm rot="0">
            <a:off x="2199373" y="4691289"/>
            <a:ext cx="3591160" cy="322326"/>
          </a:xfrm>
          <a:prstGeom prst="rect">
            <a:avLst/>
          </a:prstGeom>
        </p:spPr>
        <p:txBody>
          <a:bodyPr anchor="t" rtlCol="false" tIns="0" lIns="0" bIns="0" rIns="0">
            <a:spAutoFit/>
          </a:bodyPr>
          <a:lstStyle/>
          <a:p>
            <a:pPr algn="l">
              <a:lnSpc>
                <a:spcPts val="2592"/>
              </a:lnSpc>
            </a:pPr>
            <a:r>
              <a:rPr lang="en-US" sz="2400" b="true">
                <a:solidFill>
                  <a:srgbClr val="FFFFFF"/>
                </a:solidFill>
                <a:latin typeface="Montserrat Bold"/>
                <a:ea typeface="Montserrat Bold"/>
                <a:cs typeface="Montserrat Bold"/>
                <a:sym typeface="Montserrat Bold"/>
              </a:rPr>
              <a:t>Task Completion Rate</a:t>
            </a:r>
          </a:p>
        </p:txBody>
      </p:sp>
      <p:sp>
        <p:nvSpPr>
          <p:cNvPr name="TextBox 16" id="16"/>
          <p:cNvSpPr txBox="true"/>
          <p:nvPr/>
        </p:nvSpPr>
        <p:spPr>
          <a:xfrm rot="0">
            <a:off x="2199373" y="5181600"/>
            <a:ext cx="3784284" cy="32232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5/5 selesai</a:t>
            </a:r>
          </a:p>
        </p:txBody>
      </p:sp>
      <p:sp>
        <p:nvSpPr>
          <p:cNvPr name="Freeform 17" id="17"/>
          <p:cNvSpPr/>
          <p:nvPr/>
        </p:nvSpPr>
        <p:spPr>
          <a:xfrm flipH="false" flipV="false" rot="0">
            <a:off x="1329669" y="6486488"/>
            <a:ext cx="541032" cy="541032"/>
          </a:xfrm>
          <a:custGeom>
            <a:avLst/>
            <a:gdLst/>
            <a:ahLst/>
            <a:cxnLst/>
            <a:rect r="r" b="b" t="t" l="l"/>
            <a:pathLst>
              <a:path h="541032" w="541032">
                <a:moveTo>
                  <a:pt x="0" y="0"/>
                </a:moveTo>
                <a:lnTo>
                  <a:pt x="541033" y="0"/>
                </a:lnTo>
                <a:lnTo>
                  <a:pt x="541033" y="541032"/>
                </a:lnTo>
                <a:lnTo>
                  <a:pt x="0" y="541032"/>
                </a:lnTo>
                <a:lnTo>
                  <a:pt x="0" y="0"/>
                </a:lnTo>
                <a:close/>
              </a:path>
            </a:pathLst>
          </a:custGeom>
          <a:blipFill>
            <a:blip r:embed="rId4"/>
            <a:stretch>
              <a:fillRect l="0" t="0" r="0" b="0"/>
            </a:stretch>
          </a:blipFill>
        </p:spPr>
      </p:sp>
      <p:sp>
        <p:nvSpPr>
          <p:cNvPr name="TextBox 18" id="18"/>
          <p:cNvSpPr txBox="true"/>
          <p:nvPr/>
        </p:nvSpPr>
        <p:spPr>
          <a:xfrm rot="0">
            <a:off x="2199373" y="6344375"/>
            <a:ext cx="3354374" cy="322326"/>
          </a:xfrm>
          <a:prstGeom prst="rect">
            <a:avLst/>
          </a:prstGeom>
        </p:spPr>
        <p:txBody>
          <a:bodyPr anchor="t" rtlCol="false" tIns="0" lIns="0" bIns="0" rIns="0">
            <a:spAutoFit/>
          </a:bodyPr>
          <a:lstStyle/>
          <a:p>
            <a:pPr algn="l">
              <a:lnSpc>
                <a:spcPts val="2592"/>
              </a:lnSpc>
            </a:pPr>
            <a:r>
              <a:rPr lang="en-US" sz="2400" b="true">
                <a:solidFill>
                  <a:srgbClr val="FFFFFF"/>
                </a:solidFill>
                <a:latin typeface="Montserrat Bold"/>
                <a:ea typeface="Montserrat Bold"/>
                <a:cs typeface="Montserrat Bold"/>
                <a:sym typeface="Montserrat Bold"/>
              </a:rPr>
              <a:t>Complain to Feature</a:t>
            </a:r>
          </a:p>
        </p:txBody>
      </p:sp>
      <p:sp>
        <p:nvSpPr>
          <p:cNvPr name="TextBox 19" id="19"/>
          <p:cNvSpPr txBox="true"/>
          <p:nvPr/>
        </p:nvSpPr>
        <p:spPr>
          <a:xfrm rot="0">
            <a:off x="2199373" y="6838151"/>
            <a:ext cx="2197478" cy="32232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0/3 pengguna</a:t>
            </a:r>
          </a:p>
        </p:txBody>
      </p:sp>
    </p:spTree>
  </p:cSld>
  <p:clrMapOvr>
    <a:masterClrMapping/>
  </p:clrMapOvr>
  <p:transition spd="slow">
    <p:cover dir="u"/>
  </p:transition>
</p:sld>
</file>

<file path=ppt/slides/slide3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sp>
        <p:nvSpPr>
          <p:cNvPr name="TextBox 3" id="3"/>
          <p:cNvSpPr txBox="true"/>
          <p:nvPr/>
        </p:nvSpPr>
        <p:spPr>
          <a:xfrm rot="0">
            <a:off x="3335653" y="4276558"/>
            <a:ext cx="11232218" cy="888873"/>
          </a:xfrm>
          <a:prstGeom prst="rect">
            <a:avLst/>
          </a:prstGeom>
        </p:spPr>
        <p:txBody>
          <a:bodyPr anchor="t" rtlCol="false" tIns="0" lIns="0" bIns="0" rIns="0">
            <a:spAutoFit/>
          </a:bodyPr>
          <a:lstStyle/>
          <a:p>
            <a:pPr algn="ctr">
              <a:lnSpc>
                <a:spcPts val="5615"/>
              </a:lnSpc>
            </a:pPr>
            <a:r>
              <a:rPr lang="en-US" b="true" sz="5199">
                <a:solidFill>
                  <a:srgbClr val="FFFFFF"/>
                </a:solidFill>
                <a:latin typeface="Agrandir Medium"/>
                <a:ea typeface="Agrandir Medium"/>
                <a:cs typeface="Agrandir Medium"/>
                <a:sym typeface="Agrandir Medium"/>
              </a:rPr>
              <a:t>THANK YOU, ANY FEEDBACK?</a:t>
            </a:r>
          </a:p>
        </p:txBody>
      </p:sp>
      <p:sp>
        <p:nvSpPr>
          <p:cNvPr name="TextBox 4" id="4"/>
          <p:cNvSpPr txBox="true"/>
          <p:nvPr/>
        </p:nvSpPr>
        <p:spPr>
          <a:xfrm rot="0">
            <a:off x="3527891" y="8117656"/>
            <a:ext cx="11232218" cy="408051"/>
          </a:xfrm>
          <a:prstGeom prst="rect">
            <a:avLst/>
          </a:prstGeom>
        </p:spPr>
        <p:txBody>
          <a:bodyPr anchor="t" rtlCol="false" tIns="0" lIns="0" bIns="0" rIns="0">
            <a:spAutoFit/>
          </a:bodyPr>
          <a:lstStyle/>
          <a:p>
            <a:pPr algn="ctr">
              <a:lnSpc>
                <a:spcPts val="2592"/>
              </a:lnSpc>
            </a:pPr>
            <a:r>
              <a:rPr lang="en-US" sz="2400">
                <a:solidFill>
                  <a:srgbClr val="A7A7A7"/>
                </a:solidFill>
                <a:latin typeface="Agrandir"/>
                <a:ea typeface="Agrandir"/>
                <a:cs typeface="Agrandir"/>
                <a:sym typeface="Agrandir"/>
              </a:rPr>
              <a:t>FINAL PROJECT PRESENTATION</a:t>
            </a:r>
          </a:p>
        </p:txBody>
      </p:sp>
      <p:sp>
        <p:nvSpPr>
          <p:cNvPr name="TextBox 5" id="5"/>
          <p:cNvSpPr txBox="true"/>
          <p:nvPr/>
        </p:nvSpPr>
        <p:spPr>
          <a:xfrm rot="0">
            <a:off x="3527891" y="8629781"/>
            <a:ext cx="11232218" cy="408051"/>
          </a:xfrm>
          <a:prstGeom prst="rect">
            <a:avLst/>
          </a:prstGeom>
        </p:spPr>
        <p:txBody>
          <a:bodyPr anchor="t" rtlCol="false" tIns="0" lIns="0" bIns="0" rIns="0">
            <a:spAutoFit/>
          </a:bodyPr>
          <a:lstStyle/>
          <a:p>
            <a:pPr algn="ctr">
              <a:lnSpc>
                <a:spcPts val="2592"/>
              </a:lnSpc>
            </a:pPr>
            <a:r>
              <a:rPr lang="en-US" sz="2400">
                <a:solidFill>
                  <a:srgbClr val="FFFFFF"/>
                </a:solidFill>
                <a:latin typeface="Agrandir"/>
                <a:ea typeface="Agrandir"/>
                <a:cs typeface="Agrandir"/>
                <a:sym typeface="Agrandir"/>
              </a:rPr>
              <a:t>nathanindra.jo@gmail.com</a:t>
            </a:r>
          </a:p>
        </p:txBody>
      </p:sp>
      <p:grpSp>
        <p:nvGrpSpPr>
          <p:cNvPr name="Group 6" id="6"/>
          <p:cNvGrpSpPr/>
          <p:nvPr/>
        </p:nvGrpSpPr>
        <p:grpSpPr>
          <a:xfrm rot="0">
            <a:off x="-2057400" y="-1410532"/>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9" id="9"/>
          <p:cNvGrpSpPr/>
          <p:nvPr/>
        </p:nvGrpSpPr>
        <p:grpSpPr>
          <a:xfrm rot="0">
            <a:off x="17259300" y="8611432"/>
            <a:ext cx="3086100" cy="3086100"/>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1" id="11"/>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Tree>
  </p:cSld>
  <p:clrMapOvr>
    <a:masterClrMapping/>
  </p:clrMapOvr>
  <p:transition spd="slow">
    <p:cover dir="u"/>
  </p:transition>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8" id="8"/>
          <p:cNvGrpSpPr/>
          <p:nvPr/>
        </p:nvGrpSpPr>
        <p:grpSpPr>
          <a:xfrm rot="0">
            <a:off x="17259300" y="8611432"/>
            <a:ext cx="3086100" cy="308610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0" id="10"/>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Freeform 11" id="11"/>
          <p:cNvSpPr/>
          <p:nvPr/>
        </p:nvSpPr>
        <p:spPr>
          <a:xfrm flipH="false" flipV="false" rot="0">
            <a:off x="11442764" y="2710309"/>
            <a:ext cx="6266938" cy="3587822"/>
          </a:xfrm>
          <a:custGeom>
            <a:avLst/>
            <a:gdLst/>
            <a:ahLst/>
            <a:cxnLst/>
            <a:rect r="r" b="b" t="t" l="l"/>
            <a:pathLst>
              <a:path h="3587822" w="6266938">
                <a:moveTo>
                  <a:pt x="0" y="0"/>
                </a:moveTo>
                <a:lnTo>
                  <a:pt x="6266938" y="0"/>
                </a:lnTo>
                <a:lnTo>
                  <a:pt x="6266938" y="3587822"/>
                </a:lnTo>
                <a:lnTo>
                  <a:pt x="0" y="3587822"/>
                </a:lnTo>
                <a:lnTo>
                  <a:pt x="0" y="0"/>
                </a:lnTo>
                <a:close/>
              </a:path>
            </a:pathLst>
          </a:custGeom>
          <a:blipFill>
            <a:blip r:embed="rId3"/>
            <a:stretch>
              <a:fillRect l="0" t="0" r="0" b="0"/>
            </a:stretch>
          </a:blipFill>
        </p:spPr>
      </p:sp>
      <p:sp>
        <p:nvSpPr>
          <p:cNvPr name="Freeform 12" id="12"/>
          <p:cNvSpPr/>
          <p:nvPr/>
        </p:nvSpPr>
        <p:spPr>
          <a:xfrm flipH="false" flipV="false" rot="0">
            <a:off x="12860248" y="6590522"/>
            <a:ext cx="8221696" cy="5919621"/>
          </a:xfrm>
          <a:custGeom>
            <a:avLst/>
            <a:gdLst/>
            <a:ahLst/>
            <a:cxnLst/>
            <a:rect r="r" b="b" t="t" l="l"/>
            <a:pathLst>
              <a:path h="5919621" w="8221696">
                <a:moveTo>
                  <a:pt x="0" y="0"/>
                </a:moveTo>
                <a:lnTo>
                  <a:pt x="8221696" y="0"/>
                </a:lnTo>
                <a:lnTo>
                  <a:pt x="8221696" y="5919621"/>
                </a:lnTo>
                <a:lnTo>
                  <a:pt x="0" y="5919621"/>
                </a:lnTo>
                <a:lnTo>
                  <a:pt x="0" y="0"/>
                </a:lnTo>
                <a:close/>
              </a:path>
            </a:pathLst>
          </a:custGeom>
          <a:blipFill>
            <a:blip r:embed="rId4"/>
            <a:stretch>
              <a:fillRect l="0" t="0" r="0" b="0"/>
            </a:stretch>
          </a:blipFill>
        </p:spPr>
      </p:sp>
      <p:sp>
        <p:nvSpPr>
          <p:cNvPr name="Freeform 13" id="13"/>
          <p:cNvSpPr/>
          <p:nvPr/>
        </p:nvSpPr>
        <p:spPr>
          <a:xfrm flipH="false" flipV="false" rot="0">
            <a:off x="6575908" y="6590522"/>
            <a:ext cx="5951702" cy="6356958"/>
          </a:xfrm>
          <a:custGeom>
            <a:avLst/>
            <a:gdLst/>
            <a:ahLst/>
            <a:cxnLst/>
            <a:rect r="r" b="b" t="t" l="l"/>
            <a:pathLst>
              <a:path h="6356958" w="5951702">
                <a:moveTo>
                  <a:pt x="0" y="0"/>
                </a:moveTo>
                <a:lnTo>
                  <a:pt x="5951702" y="0"/>
                </a:lnTo>
                <a:lnTo>
                  <a:pt x="5951702" y="6356958"/>
                </a:lnTo>
                <a:lnTo>
                  <a:pt x="0" y="6356958"/>
                </a:lnTo>
                <a:lnTo>
                  <a:pt x="0" y="0"/>
                </a:lnTo>
                <a:close/>
              </a:path>
            </a:pathLst>
          </a:custGeom>
          <a:blipFill>
            <a:blip r:embed="rId5"/>
            <a:stretch>
              <a:fillRect l="0" t="0" r="0" b="0"/>
            </a:stretch>
          </a:blipFill>
        </p:spPr>
      </p:sp>
      <p:sp>
        <p:nvSpPr>
          <p:cNvPr name="Freeform 14" id="14"/>
          <p:cNvSpPr/>
          <p:nvPr/>
        </p:nvSpPr>
        <p:spPr>
          <a:xfrm flipH="false" flipV="false" rot="0">
            <a:off x="1606367" y="2710309"/>
            <a:ext cx="9504165" cy="3587822"/>
          </a:xfrm>
          <a:custGeom>
            <a:avLst/>
            <a:gdLst/>
            <a:ahLst/>
            <a:cxnLst/>
            <a:rect r="r" b="b" t="t" l="l"/>
            <a:pathLst>
              <a:path h="3587822" w="9504165">
                <a:moveTo>
                  <a:pt x="0" y="0"/>
                </a:moveTo>
                <a:lnTo>
                  <a:pt x="9504165" y="0"/>
                </a:lnTo>
                <a:lnTo>
                  <a:pt x="9504165" y="3587822"/>
                </a:lnTo>
                <a:lnTo>
                  <a:pt x="0" y="3587822"/>
                </a:lnTo>
                <a:lnTo>
                  <a:pt x="0" y="0"/>
                </a:lnTo>
                <a:close/>
              </a:path>
            </a:pathLst>
          </a:custGeom>
          <a:blipFill>
            <a:blip r:embed="rId6"/>
            <a:stretch>
              <a:fillRect l="0" t="0" r="0" b="0"/>
            </a:stretch>
          </a:blipFill>
        </p:spPr>
      </p:sp>
      <p:sp>
        <p:nvSpPr>
          <p:cNvPr name="Freeform 15" id="15"/>
          <p:cNvSpPr/>
          <p:nvPr/>
        </p:nvSpPr>
        <p:spPr>
          <a:xfrm flipH="false" flipV="false" rot="0">
            <a:off x="-1786826" y="6590522"/>
            <a:ext cx="7929654" cy="5976977"/>
          </a:xfrm>
          <a:custGeom>
            <a:avLst/>
            <a:gdLst/>
            <a:ahLst/>
            <a:cxnLst/>
            <a:rect r="r" b="b" t="t" l="l"/>
            <a:pathLst>
              <a:path h="5976977" w="7929654">
                <a:moveTo>
                  <a:pt x="0" y="0"/>
                </a:moveTo>
                <a:lnTo>
                  <a:pt x="7929654" y="0"/>
                </a:lnTo>
                <a:lnTo>
                  <a:pt x="7929654" y="5976976"/>
                </a:lnTo>
                <a:lnTo>
                  <a:pt x="0" y="5976976"/>
                </a:lnTo>
                <a:lnTo>
                  <a:pt x="0" y="0"/>
                </a:lnTo>
                <a:close/>
              </a:path>
            </a:pathLst>
          </a:custGeom>
          <a:blipFill>
            <a:blip r:embed="rId7"/>
            <a:stretch>
              <a:fillRect l="0" t="0" r="0" b="0"/>
            </a:stretch>
          </a:blipFill>
        </p:spPr>
      </p:sp>
      <p:sp>
        <p:nvSpPr>
          <p:cNvPr name="TextBox 16" id="16"/>
          <p:cNvSpPr txBox="true"/>
          <p:nvPr/>
        </p:nvSpPr>
        <p:spPr>
          <a:xfrm rot="0">
            <a:off x="744060"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Documentation</a:t>
            </a:r>
          </a:p>
        </p:txBody>
      </p:sp>
      <p:sp>
        <p:nvSpPr>
          <p:cNvPr name="TextBox 17" id="17"/>
          <p:cNvSpPr txBox="true"/>
          <p:nvPr/>
        </p:nvSpPr>
        <p:spPr>
          <a:xfrm rot="0">
            <a:off x="6575908" y="923925"/>
            <a:ext cx="5136185"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DESIGN SYSTEM</a:t>
            </a:r>
          </a:p>
        </p:txBody>
      </p:sp>
    </p:spTree>
  </p:cSld>
  <p:clrMapOvr>
    <a:masterClrMapping/>
  </p:clrMapOvr>
  <p:transition spd="slow">
    <p:cover dir="u"/>
  </p:transition>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6351" b="-36731"/>
            </a:stretch>
          </a:blipFill>
        </p:spPr>
      </p:sp>
      <p:grpSp>
        <p:nvGrpSpPr>
          <p:cNvPr name="Group 3" id="3"/>
          <p:cNvGrpSpPr>
            <a:grpSpLocks noChangeAspect="true"/>
          </p:cNvGrpSpPr>
          <p:nvPr/>
        </p:nvGrpSpPr>
        <p:grpSpPr>
          <a:xfrm rot="-5400000">
            <a:off x="396526" y="484398"/>
            <a:ext cx="2011869" cy="2011869"/>
            <a:chOff x="0" y="0"/>
            <a:chExt cx="6355080" cy="6355080"/>
          </a:xfrm>
        </p:grpSpPr>
        <p:sp>
          <p:nvSpPr>
            <p:cNvPr name="Freeform 4" id="4"/>
            <p:cNvSpPr/>
            <p:nvPr/>
          </p:nvSpPr>
          <p:spPr>
            <a:xfrm flipH="false" flipV="false" rot="0">
              <a:off x="0" y="0"/>
              <a:ext cx="6355080" cy="6355080"/>
            </a:xfrm>
            <a:custGeom>
              <a:avLst/>
              <a:gdLst/>
              <a:ahLst/>
              <a:cxnLst/>
              <a:rect r="r" b="b" t="t" l="l"/>
              <a:pathLst>
                <a:path h="6355080" w="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solidFill>
              <a:srgbClr val="001A3A"/>
            </a:solidFill>
          </p:spPr>
        </p:sp>
      </p:grpSp>
      <p:grpSp>
        <p:nvGrpSpPr>
          <p:cNvPr name="Group 5" id="5"/>
          <p:cNvGrpSpPr/>
          <p:nvPr/>
        </p:nvGrpSpPr>
        <p:grpSpPr>
          <a:xfrm rot="0">
            <a:off x="-2057400" y="-1410532"/>
            <a:ext cx="3086100" cy="3086100"/>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7" id="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8" id="8"/>
          <p:cNvSpPr txBox="true"/>
          <p:nvPr/>
        </p:nvSpPr>
        <p:spPr>
          <a:xfrm rot="0">
            <a:off x="744060" y="1300828"/>
            <a:ext cx="4057442" cy="455207"/>
          </a:xfrm>
          <a:prstGeom prst="rect">
            <a:avLst/>
          </a:prstGeom>
        </p:spPr>
        <p:txBody>
          <a:bodyPr anchor="t" rtlCol="false" tIns="0" lIns="0" bIns="0" rIns="0">
            <a:spAutoFit/>
          </a:bodyPr>
          <a:lstStyle/>
          <a:p>
            <a:pPr algn="ctr">
              <a:lnSpc>
                <a:spcPts val="3360"/>
              </a:lnSpc>
            </a:pPr>
            <a:r>
              <a:rPr lang="en-US" sz="3537">
                <a:solidFill>
                  <a:srgbClr val="DDD2BC"/>
                </a:solidFill>
                <a:latin typeface="Glacial Indifference"/>
                <a:ea typeface="Glacial Indifference"/>
                <a:cs typeface="Glacial Indifference"/>
                <a:sym typeface="Glacial Indifference"/>
              </a:rPr>
              <a:t>Documentation</a:t>
            </a:r>
          </a:p>
        </p:txBody>
      </p:sp>
      <p:sp>
        <p:nvSpPr>
          <p:cNvPr name="TextBox 9" id="9"/>
          <p:cNvSpPr txBox="true"/>
          <p:nvPr/>
        </p:nvSpPr>
        <p:spPr>
          <a:xfrm rot="0">
            <a:off x="6365585" y="2629247"/>
            <a:ext cx="5556830"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RESEARCH DECK</a:t>
            </a:r>
          </a:p>
        </p:txBody>
      </p:sp>
      <p:sp>
        <p:nvSpPr>
          <p:cNvPr name="TextBox 10" id="10"/>
          <p:cNvSpPr txBox="true"/>
          <p:nvPr/>
        </p:nvSpPr>
        <p:spPr>
          <a:xfrm rot="0">
            <a:off x="7251874" y="5738864"/>
            <a:ext cx="3784252" cy="888873"/>
          </a:xfrm>
          <a:prstGeom prst="rect">
            <a:avLst/>
          </a:prstGeom>
        </p:spPr>
        <p:txBody>
          <a:bodyPr anchor="t" rtlCol="false" tIns="0" lIns="0" bIns="0" rIns="0">
            <a:spAutoFit/>
          </a:bodyPr>
          <a:lstStyle/>
          <a:p>
            <a:pPr algn="r">
              <a:lnSpc>
                <a:spcPts val="5615"/>
              </a:lnSpc>
            </a:pPr>
            <a:r>
              <a:rPr lang="en-US" sz="5199">
                <a:solidFill>
                  <a:srgbClr val="FFFFFF"/>
                </a:solidFill>
                <a:latin typeface="Agrandir"/>
                <a:ea typeface="Agrandir"/>
                <a:cs typeface="Agrandir"/>
                <a:sym typeface="Agrandir"/>
              </a:rPr>
              <a:t>DESIGN FILE</a:t>
            </a:r>
          </a:p>
        </p:txBody>
      </p:sp>
      <p:sp>
        <p:nvSpPr>
          <p:cNvPr name="TextBox 11" id="11"/>
          <p:cNvSpPr txBox="true"/>
          <p:nvPr/>
        </p:nvSpPr>
        <p:spPr>
          <a:xfrm rot="0">
            <a:off x="3527891" y="3874628"/>
            <a:ext cx="11232218" cy="731901"/>
          </a:xfrm>
          <a:prstGeom prst="rect">
            <a:avLst/>
          </a:prstGeom>
        </p:spPr>
        <p:txBody>
          <a:bodyPr anchor="t" rtlCol="false" tIns="0" lIns="0" bIns="0" rIns="0">
            <a:spAutoFit/>
          </a:bodyPr>
          <a:lstStyle/>
          <a:p>
            <a:pPr algn="ctr">
              <a:lnSpc>
                <a:spcPts val="2592"/>
              </a:lnSpc>
            </a:pPr>
            <a:r>
              <a:rPr lang="en-US" sz="2400" u="sng">
                <a:solidFill>
                  <a:srgbClr val="A7A7A7"/>
                </a:solidFill>
                <a:latin typeface="Agrandir"/>
                <a:ea typeface="Agrandir"/>
                <a:cs typeface="Agrandir"/>
                <a:sym typeface="Agrandir"/>
                <a:hlinkClick r:id="rId3" tooltip="https://docs.google.com/spreadsheets/d/18M9dtb0qJGEegP1J9yj_yJV5qPLS0SFl/edit?usp=sharing&amp;ouid=104870641449836805847&amp;rtpof=true&amp;sd=true"/>
              </a:rPr>
              <a:t>RESEARCH PLAN - CLARIFYING TIX-ID VIP+ BENEFITS TO IMPROVE USER UNDERSTANDING &amp; LOYALTY</a:t>
            </a:r>
          </a:p>
        </p:txBody>
      </p:sp>
      <p:sp>
        <p:nvSpPr>
          <p:cNvPr name="TextBox 12" id="12"/>
          <p:cNvSpPr txBox="true"/>
          <p:nvPr/>
        </p:nvSpPr>
        <p:spPr>
          <a:xfrm rot="0">
            <a:off x="3527891" y="6980162"/>
            <a:ext cx="11232218" cy="731901"/>
          </a:xfrm>
          <a:prstGeom prst="rect">
            <a:avLst/>
          </a:prstGeom>
        </p:spPr>
        <p:txBody>
          <a:bodyPr anchor="t" rtlCol="false" tIns="0" lIns="0" bIns="0" rIns="0">
            <a:spAutoFit/>
          </a:bodyPr>
          <a:lstStyle/>
          <a:p>
            <a:pPr algn="ctr">
              <a:lnSpc>
                <a:spcPts val="2592"/>
              </a:lnSpc>
            </a:pPr>
            <a:r>
              <a:rPr lang="en-US" sz="2400" u="sng">
                <a:solidFill>
                  <a:srgbClr val="A7A7A7"/>
                </a:solidFill>
                <a:latin typeface="Agrandir"/>
                <a:ea typeface="Agrandir"/>
                <a:cs typeface="Agrandir"/>
                <a:sym typeface="Agrandir"/>
                <a:hlinkClick r:id="rId4" tooltip="https://www.figma.com/design/h98qBdgQ1zsj22SYs38t9P/Final-Project---TIX-ID-VIP--Benefits-Clarity?node-id=136-3519&amp;t=hBcaLAMT3RbP97Em-1"/>
              </a:rPr>
              <a:t>FIGMA - CLARIFYING TIX-ID VIP+ BENEFITS TO IMPROVE USER UNDERSTANDING &amp; LOYALTY</a:t>
            </a:r>
          </a:p>
        </p:txBody>
      </p:sp>
    </p:spTree>
  </p:cSld>
  <p:clrMapOvr>
    <a:masterClrMapping/>
  </p:clrMapOvr>
  <p:transition spd="slow">
    <p:cover dir="u"/>
  </p:transition>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p:nvPr/>
        </p:nvGrpSpPr>
        <p:grpSpPr>
          <a:xfrm rot="0">
            <a:off x="-2057400" y="-1410532"/>
            <a:ext cx="3086100" cy="3086100"/>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5" id="5"/>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6" id="6"/>
          <p:cNvGrpSpPr/>
          <p:nvPr/>
        </p:nvGrpSpPr>
        <p:grpSpPr>
          <a:xfrm rot="0">
            <a:off x="17259300" y="8611432"/>
            <a:ext cx="3086100" cy="3086100"/>
            <a:chOff x="0" y="0"/>
            <a:chExt cx="812800" cy="812800"/>
          </a:xfrm>
        </p:grpSpPr>
        <p:sp>
          <p:nvSpPr>
            <p:cNvPr name="Freeform 7" id="7"/>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8" id="8"/>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
        <p:nvSpPr>
          <p:cNvPr name="TextBox 9" id="9"/>
          <p:cNvSpPr txBox="true"/>
          <p:nvPr/>
        </p:nvSpPr>
        <p:spPr>
          <a:xfrm rot="0">
            <a:off x="3052195" y="3605024"/>
            <a:ext cx="5761700" cy="448818"/>
          </a:xfrm>
          <a:prstGeom prst="rect">
            <a:avLst/>
          </a:prstGeom>
        </p:spPr>
        <p:txBody>
          <a:bodyPr anchor="t" rtlCol="false" tIns="0" lIns="0" bIns="0" rIns="0">
            <a:spAutoFit/>
          </a:bodyPr>
          <a:lstStyle/>
          <a:p>
            <a:pPr algn="l">
              <a:lnSpc>
                <a:spcPts val="3456"/>
              </a:lnSpc>
            </a:pPr>
            <a:r>
              <a:rPr lang="en-US" sz="3200" b="true">
                <a:solidFill>
                  <a:srgbClr val="FFFFFF"/>
                </a:solidFill>
                <a:latin typeface="Montserrat Bold"/>
                <a:ea typeface="Montserrat Bold"/>
                <a:cs typeface="Montserrat Bold"/>
                <a:sym typeface="Montserrat Bold"/>
              </a:rPr>
              <a:t>Pemesanan Multi-Layanan</a:t>
            </a:r>
          </a:p>
        </p:txBody>
      </p:sp>
      <p:sp>
        <p:nvSpPr>
          <p:cNvPr name="TextBox 10" id="10"/>
          <p:cNvSpPr txBox="true"/>
          <p:nvPr/>
        </p:nvSpPr>
        <p:spPr>
          <a:xfrm rot="0">
            <a:off x="1917164" y="4320542"/>
            <a:ext cx="509020" cy="448818"/>
          </a:xfrm>
          <a:prstGeom prst="rect">
            <a:avLst/>
          </a:prstGeom>
        </p:spPr>
        <p:txBody>
          <a:bodyPr anchor="t" rtlCol="false" tIns="0" lIns="0" bIns="0" rIns="0">
            <a:spAutoFit/>
          </a:bodyPr>
          <a:lstStyle/>
          <a:p>
            <a:pPr algn="l">
              <a:lnSpc>
                <a:spcPts val="3456"/>
              </a:lnSpc>
            </a:pPr>
            <a:r>
              <a:rPr lang="en-US" sz="3200">
                <a:solidFill>
                  <a:srgbClr val="FFFFFF"/>
                </a:solidFill>
                <a:latin typeface="Montserrat"/>
                <a:ea typeface="Montserrat"/>
                <a:cs typeface="Montserrat"/>
                <a:sym typeface="Montserrat"/>
              </a:rPr>
              <a:t>01</a:t>
            </a:r>
          </a:p>
        </p:txBody>
      </p:sp>
      <p:sp>
        <p:nvSpPr>
          <p:cNvPr name="TextBox 11" id="11"/>
          <p:cNvSpPr txBox="true"/>
          <p:nvPr/>
        </p:nvSpPr>
        <p:spPr>
          <a:xfrm rot="0">
            <a:off x="3052195" y="4320542"/>
            <a:ext cx="5333944" cy="129387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Layanan utama untuk membeli tiket bioskop Cinema XXI dan CGV secara real-time tanpa perlu mengantre di lokasi.</a:t>
            </a:r>
          </a:p>
        </p:txBody>
      </p:sp>
      <p:sp>
        <p:nvSpPr>
          <p:cNvPr name="TextBox 12" id="12"/>
          <p:cNvSpPr txBox="true"/>
          <p:nvPr/>
        </p:nvSpPr>
        <p:spPr>
          <a:xfrm rot="0">
            <a:off x="1917164" y="1551743"/>
            <a:ext cx="5808071" cy="1097661"/>
          </a:xfrm>
          <a:prstGeom prst="rect">
            <a:avLst/>
          </a:prstGeom>
        </p:spPr>
        <p:txBody>
          <a:bodyPr anchor="t" rtlCol="false" tIns="0" lIns="0" bIns="0" rIns="0">
            <a:spAutoFit/>
          </a:bodyPr>
          <a:lstStyle/>
          <a:p>
            <a:pPr algn="l">
              <a:lnSpc>
                <a:spcPts val="6911"/>
              </a:lnSpc>
            </a:pPr>
            <a:r>
              <a:rPr lang="en-US" sz="6399" b="true">
                <a:solidFill>
                  <a:srgbClr val="FFFFFF"/>
                </a:solidFill>
                <a:latin typeface="Agrandir Medium"/>
                <a:ea typeface="Agrandir Medium"/>
                <a:cs typeface="Agrandir Medium"/>
                <a:sym typeface="Agrandir Medium"/>
              </a:rPr>
              <a:t>TOP FEATURE</a:t>
            </a:r>
          </a:p>
        </p:txBody>
      </p:sp>
      <p:sp>
        <p:nvSpPr>
          <p:cNvPr name="TextBox 13" id="13"/>
          <p:cNvSpPr txBox="true"/>
          <p:nvPr/>
        </p:nvSpPr>
        <p:spPr>
          <a:xfrm rot="0">
            <a:off x="10891194" y="3540254"/>
            <a:ext cx="5592559" cy="448818"/>
          </a:xfrm>
          <a:prstGeom prst="rect">
            <a:avLst/>
          </a:prstGeom>
        </p:spPr>
        <p:txBody>
          <a:bodyPr anchor="t" rtlCol="false" tIns="0" lIns="0" bIns="0" rIns="0">
            <a:spAutoFit/>
          </a:bodyPr>
          <a:lstStyle/>
          <a:p>
            <a:pPr algn="l">
              <a:lnSpc>
                <a:spcPts val="3456"/>
              </a:lnSpc>
            </a:pPr>
            <a:r>
              <a:rPr lang="en-US" sz="3200" b="true">
                <a:solidFill>
                  <a:srgbClr val="FFFFFF"/>
                </a:solidFill>
                <a:latin typeface="Montserrat Bold"/>
                <a:ea typeface="Montserrat Bold"/>
                <a:cs typeface="Montserrat Bold"/>
                <a:sym typeface="Montserrat Bold"/>
              </a:rPr>
              <a:t>TIX Fun</a:t>
            </a:r>
          </a:p>
        </p:txBody>
      </p:sp>
      <p:sp>
        <p:nvSpPr>
          <p:cNvPr name="TextBox 14" id="14"/>
          <p:cNvSpPr txBox="true"/>
          <p:nvPr/>
        </p:nvSpPr>
        <p:spPr>
          <a:xfrm rot="0">
            <a:off x="3052195" y="6503325"/>
            <a:ext cx="5592559" cy="448818"/>
          </a:xfrm>
          <a:prstGeom prst="rect">
            <a:avLst/>
          </a:prstGeom>
        </p:spPr>
        <p:txBody>
          <a:bodyPr anchor="t" rtlCol="false" tIns="0" lIns="0" bIns="0" rIns="0">
            <a:spAutoFit/>
          </a:bodyPr>
          <a:lstStyle/>
          <a:p>
            <a:pPr algn="l">
              <a:lnSpc>
                <a:spcPts val="3456"/>
              </a:lnSpc>
            </a:pPr>
            <a:r>
              <a:rPr lang="en-US" sz="3200" b="true">
                <a:solidFill>
                  <a:srgbClr val="FFFFFF"/>
                </a:solidFill>
                <a:latin typeface="Montserrat Bold"/>
                <a:ea typeface="Montserrat Bold"/>
                <a:cs typeface="Montserrat Bold"/>
                <a:sym typeface="Montserrat Bold"/>
              </a:rPr>
              <a:t>TIX Events</a:t>
            </a:r>
          </a:p>
        </p:txBody>
      </p:sp>
      <p:sp>
        <p:nvSpPr>
          <p:cNvPr name="TextBox 15" id="15"/>
          <p:cNvSpPr txBox="true"/>
          <p:nvPr/>
        </p:nvSpPr>
        <p:spPr>
          <a:xfrm rot="0">
            <a:off x="9756163" y="4255772"/>
            <a:ext cx="509020" cy="448818"/>
          </a:xfrm>
          <a:prstGeom prst="rect">
            <a:avLst/>
          </a:prstGeom>
        </p:spPr>
        <p:txBody>
          <a:bodyPr anchor="t" rtlCol="false" tIns="0" lIns="0" bIns="0" rIns="0">
            <a:spAutoFit/>
          </a:bodyPr>
          <a:lstStyle/>
          <a:p>
            <a:pPr algn="l">
              <a:lnSpc>
                <a:spcPts val="3456"/>
              </a:lnSpc>
            </a:pPr>
            <a:r>
              <a:rPr lang="en-US" sz="3200">
                <a:solidFill>
                  <a:srgbClr val="FFFFFF"/>
                </a:solidFill>
                <a:latin typeface="Montserrat"/>
                <a:ea typeface="Montserrat"/>
                <a:cs typeface="Montserrat"/>
                <a:sym typeface="Montserrat"/>
              </a:rPr>
              <a:t>02</a:t>
            </a:r>
          </a:p>
        </p:txBody>
      </p:sp>
      <p:sp>
        <p:nvSpPr>
          <p:cNvPr name="TextBox 16" id="16"/>
          <p:cNvSpPr txBox="true"/>
          <p:nvPr/>
        </p:nvSpPr>
        <p:spPr>
          <a:xfrm rot="0">
            <a:off x="1917164" y="7215576"/>
            <a:ext cx="509020" cy="448818"/>
          </a:xfrm>
          <a:prstGeom prst="rect">
            <a:avLst/>
          </a:prstGeom>
        </p:spPr>
        <p:txBody>
          <a:bodyPr anchor="t" rtlCol="false" tIns="0" lIns="0" bIns="0" rIns="0">
            <a:spAutoFit/>
          </a:bodyPr>
          <a:lstStyle/>
          <a:p>
            <a:pPr algn="l">
              <a:lnSpc>
                <a:spcPts val="3456"/>
              </a:lnSpc>
            </a:pPr>
            <a:r>
              <a:rPr lang="en-US" sz="3200">
                <a:solidFill>
                  <a:srgbClr val="FFFFFF"/>
                </a:solidFill>
                <a:latin typeface="Montserrat"/>
                <a:ea typeface="Montserrat"/>
                <a:cs typeface="Montserrat"/>
                <a:sym typeface="Montserrat"/>
              </a:rPr>
              <a:t>03</a:t>
            </a:r>
          </a:p>
        </p:txBody>
      </p:sp>
      <p:sp>
        <p:nvSpPr>
          <p:cNvPr name="TextBox 17" id="17"/>
          <p:cNvSpPr txBox="true"/>
          <p:nvPr/>
        </p:nvSpPr>
        <p:spPr>
          <a:xfrm rot="0">
            <a:off x="10891194" y="4255772"/>
            <a:ext cx="5592559" cy="129387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Fitur khusus untuk mengeksplorasi dan membeli tiket berbagai atraksi hiburan, tempat rekreasi, dan ide liburan yang praktis.</a:t>
            </a:r>
          </a:p>
        </p:txBody>
      </p:sp>
      <p:sp>
        <p:nvSpPr>
          <p:cNvPr name="TextBox 18" id="18"/>
          <p:cNvSpPr txBox="true"/>
          <p:nvPr/>
        </p:nvSpPr>
        <p:spPr>
          <a:xfrm rot="0">
            <a:off x="3052195" y="7215576"/>
            <a:ext cx="5333944" cy="129387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Halaman reservasi khusus untuk acara-acara besar seperti festival film konser musik, dan pameran seni.</a:t>
            </a:r>
          </a:p>
        </p:txBody>
      </p:sp>
      <p:sp>
        <p:nvSpPr>
          <p:cNvPr name="TextBox 19" id="19"/>
          <p:cNvSpPr txBox="true"/>
          <p:nvPr/>
        </p:nvSpPr>
        <p:spPr>
          <a:xfrm rot="0">
            <a:off x="10891194" y="6503325"/>
            <a:ext cx="5592559" cy="448818"/>
          </a:xfrm>
          <a:prstGeom prst="rect">
            <a:avLst/>
          </a:prstGeom>
        </p:spPr>
        <p:txBody>
          <a:bodyPr anchor="t" rtlCol="false" tIns="0" lIns="0" bIns="0" rIns="0">
            <a:spAutoFit/>
          </a:bodyPr>
          <a:lstStyle/>
          <a:p>
            <a:pPr algn="l">
              <a:lnSpc>
                <a:spcPts val="3456"/>
              </a:lnSpc>
            </a:pPr>
            <a:r>
              <a:rPr lang="en-US" sz="3200" b="true">
                <a:solidFill>
                  <a:srgbClr val="FFFFFF"/>
                </a:solidFill>
                <a:latin typeface="Montserrat Bold"/>
                <a:ea typeface="Montserrat Bold"/>
                <a:cs typeface="Montserrat Bold"/>
                <a:sym typeface="Montserrat Bold"/>
              </a:rPr>
              <a:t>TIX VIP (Loyalty Program)</a:t>
            </a:r>
          </a:p>
        </p:txBody>
      </p:sp>
      <p:sp>
        <p:nvSpPr>
          <p:cNvPr name="TextBox 20" id="20"/>
          <p:cNvSpPr txBox="true"/>
          <p:nvPr/>
        </p:nvSpPr>
        <p:spPr>
          <a:xfrm rot="0">
            <a:off x="9756163" y="7215576"/>
            <a:ext cx="602855" cy="448818"/>
          </a:xfrm>
          <a:prstGeom prst="rect">
            <a:avLst/>
          </a:prstGeom>
        </p:spPr>
        <p:txBody>
          <a:bodyPr anchor="t" rtlCol="false" tIns="0" lIns="0" bIns="0" rIns="0">
            <a:spAutoFit/>
          </a:bodyPr>
          <a:lstStyle/>
          <a:p>
            <a:pPr algn="l">
              <a:lnSpc>
                <a:spcPts val="3456"/>
              </a:lnSpc>
            </a:pPr>
            <a:r>
              <a:rPr lang="en-US" sz="3200">
                <a:solidFill>
                  <a:srgbClr val="FFFFFF"/>
                </a:solidFill>
                <a:latin typeface="Montserrat"/>
                <a:ea typeface="Montserrat"/>
                <a:cs typeface="Montserrat"/>
                <a:sym typeface="Montserrat"/>
              </a:rPr>
              <a:t>04</a:t>
            </a:r>
          </a:p>
        </p:txBody>
      </p:sp>
      <p:sp>
        <p:nvSpPr>
          <p:cNvPr name="TextBox 21" id="21"/>
          <p:cNvSpPr txBox="true"/>
          <p:nvPr/>
        </p:nvSpPr>
        <p:spPr>
          <a:xfrm rot="0">
            <a:off x="10891194" y="7215576"/>
            <a:ext cx="5908643" cy="129387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Program loyalitas di mana pengguna mengumpulkan koin dari setiap transaksi yang dapat ditukarkan dengan berbagai voucher menarik.</a:t>
            </a:r>
          </a:p>
        </p:txBody>
      </p:sp>
    </p:spTree>
  </p:cSld>
  <p:clrMapOvr>
    <a:masterClrMapping/>
  </p:clrMapOvr>
  <p:transition spd="slow">
    <p:cover dir="u"/>
  </p:transition>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sp>
        <p:nvSpPr>
          <p:cNvPr name="TextBox 3" id="3"/>
          <p:cNvSpPr txBox="true"/>
          <p:nvPr/>
        </p:nvSpPr>
        <p:spPr>
          <a:xfrm rot="0">
            <a:off x="6363822" y="1470469"/>
            <a:ext cx="9857154" cy="1097661"/>
          </a:xfrm>
          <a:prstGeom prst="rect">
            <a:avLst/>
          </a:prstGeom>
        </p:spPr>
        <p:txBody>
          <a:bodyPr anchor="t" rtlCol="false" tIns="0" lIns="0" bIns="0" rIns="0">
            <a:spAutoFit/>
          </a:bodyPr>
          <a:lstStyle/>
          <a:p>
            <a:pPr algn="r">
              <a:lnSpc>
                <a:spcPts val="6911"/>
              </a:lnSpc>
            </a:pPr>
            <a:r>
              <a:rPr lang="en-US" b="true" sz="6399">
                <a:solidFill>
                  <a:srgbClr val="FFFFFF"/>
                </a:solidFill>
                <a:latin typeface="Agrandir Medium"/>
                <a:ea typeface="Agrandir Medium"/>
                <a:cs typeface="Agrandir Medium"/>
                <a:sym typeface="Agrandir Medium"/>
              </a:rPr>
              <a:t>PROBLEM FINDINGS</a:t>
            </a:r>
          </a:p>
        </p:txBody>
      </p:sp>
      <p:pic>
        <p:nvPicPr>
          <p:cNvPr name="Picture 4" id="4"/>
          <p:cNvPicPr>
            <a:picLocks noChangeAspect="true"/>
          </p:cNvPicPr>
          <p:nvPr/>
        </p:nvPicPr>
        <p:blipFill>
          <a:blip r:embed="rId3"/>
          <a:stretch>
            <a:fillRect/>
          </a:stretch>
        </p:blipFill>
        <p:spPr>
          <a:xfrm rot="0">
            <a:off x="579363" y="55110"/>
            <a:ext cx="6758048" cy="11683075"/>
          </a:xfrm>
          <a:prstGeom prst="rect">
            <a:avLst/>
          </a:prstGeom>
        </p:spPr>
      </p:pic>
      <p:sp>
        <p:nvSpPr>
          <p:cNvPr name="TextBox 5" id="5"/>
          <p:cNvSpPr txBox="true"/>
          <p:nvPr/>
        </p:nvSpPr>
        <p:spPr>
          <a:xfrm rot="0">
            <a:off x="8259020" y="3215787"/>
            <a:ext cx="8677863" cy="485622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Seperti kebanyakan Program Loyalty atau Tier pada Aplikasi, program ini bertujuan untuk meningkatkan frekuensi dan aware user untuk menggunakan aplikasi tersebut. </a:t>
            </a:r>
          </a:p>
          <a:p>
            <a:pPr algn="l">
              <a:lnSpc>
                <a:spcPts val="2592"/>
              </a:lnSpc>
            </a:pPr>
          </a:p>
          <a:p>
            <a:pPr algn="l">
              <a:lnSpc>
                <a:spcPts val="2592"/>
              </a:lnSpc>
            </a:pPr>
            <a:r>
              <a:rPr lang="en-US" sz="2400">
                <a:solidFill>
                  <a:srgbClr val="FFFFFF">
                    <a:alpha val="69804"/>
                  </a:srgbClr>
                </a:solidFill>
                <a:latin typeface="Montserrat"/>
                <a:ea typeface="Montserrat"/>
                <a:cs typeface="Montserrat"/>
                <a:sym typeface="Montserrat"/>
              </a:rPr>
              <a:t>Karena reward yang didapatkan biasanya berupa hal-hal atau insentif yang  berhubungan dengan business value dari aplikasinya dan berguna untuk usernya. </a:t>
            </a:r>
          </a:p>
          <a:p>
            <a:pPr algn="l">
              <a:lnSpc>
                <a:spcPts val="2592"/>
              </a:lnSpc>
            </a:pPr>
          </a:p>
          <a:p>
            <a:pPr algn="l">
              <a:lnSpc>
                <a:spcPts val="2592"/>
              </a:lnSpc>
            </a:pPr>
            <a:r>
              <a:rPr lang="en-US" sz="2400">
                <a:solidFill>
                  <a:srgbClr val="FFFFFF">
                    <a:alpha val="69804"/>
                  </a:srgbClr>
                </a:solidFill>
                <a:latin typeface="Montserrat"/>
                <a:ea typeface="Montserrat"/>
                <a:cs typeface="Montserrat"/>
                <a:sym typeface="Montserrat"/>
              </a:rPr>
              <a:t>Tapi Tidak pada Fitur VIP+ pada TIX-ID, reward yang diberikan justru bertolak belakang dengan goals atau bidang dari aplikasinya. TIX-ID bergerak pada lingkup entertainment (Ticketing) namun benefitnya justru mengarah kepada otomotif(Vehicle Check Up, Servis Rem &amp; etc) </a:t>
            </a:r>
          </a:p>
        </p:txBody>
      </p:sp>
    </p:spTree>
  </p:cSld>
  <p:clrMapOvr>
    <a:masterClrMapping/>
  </p:clrMapOvr>
  <p:transition spd="slow">
    <p:cover dir="u"/>
  </p:transition>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p:nvPr/>
        </p:nvGrpSpPr>
        <p:grpSpPr>
          <a:xfrm rot="0">
            <a:off x="6545327" y="2953254"/>
            <a:ext cx="5196981" cy="8229600"/>
            <a:chOff x="0" y="0"/>
            <a:chExt cx="38319461" cy="60680201"/>
          </a:xfrm>
        </p:grpSpPr>
        <p:sp>
          <p:nvSpPr>
            <p:cNvPr name="Freeform 4" id="4"/>
            <p:cNvSpPr/>
            <p:nvPr/>
          </p:nvSpPr>
          <p:spPr>
            <a:xfrm flipH="false" flipV="false" rot="0">
              <a:off x="0" y="0"/>
              <a:ext cx="38319459" cy="60680203"/>
            </a:xfrm>
            <a:custGeom>
              <a:avLst/>
              <a:gdLst/>
              <a:ahLst/>
              <a:cxnLst/>
              <a:rect r="r" b="b" t="t" l="l"/>
              <a:pathLst>
                <a:path h="60680203" w="38319459">
                  <a:moveTo>
                    <a:pt x="25325" y="0"/>
                  </a:moveTo>
                  <a:lnTo>
                    <a:pt x="38294134" y="0"/>
                  </a:lnTo>
                  <a:cubicBezTo>
                    <a:pt x="38300850" y="0"/>
                    <a:pt x="38307293" y="2668"/>
                    <a:pt x="38312043" y="7417"/>
                  </a:cubicBezTo>
                  <a:cubicBezTo>
                    <a:pt x="38316790" y="12167"/>
                    <a:pt x="38319459" y="18608"/>
                    <a:pt x="38319459" y="25325"/>
                  </a:cubicBezTo>
                  <a:lnTo>
                    <a:pt x="38319459" y="60654878"/>
                  </a:lnTo>
                  <a:cubicBezTo>
                    <a:pt x="38319459" y="60661593"/>
                    <a:pt x="38316790" y="60668036"/>
                    <a:pt x="38312043" y="60672787"/>
                  </a:cubicBezTo>
                  <a:cubicBezTo>
                    <a:pt x="38307293" y="60677537"/>
                    <a:pt x="38300850" y="60680203"/>
                    <a:pt x="38294134" y="60680203"/>
                  </a:cubicBezTo>
                  <a:lnTo>
                    <a:pt x="25325" y="60680203"/>
                  </a:lnTo>
                  <a:cubicBezTo>
                    <a:pt x="18608" y="60680203"/>
                    <a:pt x="12167" y="60677537"/>
                    <a:pt x="7417" y="60672787"/>
                  </a:cubicBezTo>
                  <a:cubicBezTo>
                    <a:pt x="2668" y="60668036"/>
                    <a:pt x="0" y="60661593"/>
                    <a:pt x="0" y="60654878"/>
                  </a:cubicBezTo>
                  <a:lnTo>
                    <a:pt x="0" y="25325"/>
                  </a:lnTo>
                  <a:cubicBezTo>
                    <a:pt x="0" y="18608"/>
                    <a:pt x="2668" y="12167"/>
                    <a:pt x="7417" y="7417"/>
                  </a:cubicBezTo>
                  <a:cubicBezTo>
                    <a:pt x="12167" y="2668"/>
                    <a:pt x="18608" y="0"/>
                    <a:pt x="25325" y="0"/>
                  </a:cubicBezTo>
                  <a:close/>
                </a:path>
              </a:pathLst>
            </a:custGeom>
            <a:blipFill>
              <a:blip r:embed="rId3"/>
              <a:stretch>
                <a:fillRect l="0" t="-4898" r="0" b="-35434"/>
              </a:stretch>
            </a:blipFill>
          </p:spPr>
        </p:sp>
      </p:grpSp>
      <p:grpSp>
        <p:nvGrpSpPr>
          <p:cNvPr name="Group 5" id="5"/>
          <p:cNvGrpSpPr/>
          <p:nvPr/>
        </p:nvGrpSpPr>
        <p:grpSpPr>
          <a:xfrm rot="0">
            <a:off x="12062319" y="4211073"/>
            <a:ext cx="5196981" cy="8229600"/>
            <a:chOff x="0" y="0"/>
            <a:chExt cx="38319461" cy="60680201"/>
          </a:xfrm>
        </p:grpSpPr>
        <p:sp>
          <p:nvSpPr>
            <p:cNvPr name="Freeform 6" id="6"/>
            <p:cNvSpPr/>
            <p:nvPr/>
          </p:nvSpPr>
          <p:spPr>
            <a:xfrm flipH="false" flipV="false" rot="0">
              <a:off x="0" y="0"/>
              <a:ext cx="38319459" cy="60680203"/>
            </a:xfrm>
            <a:custGeom>
              <a:avLst/>
              <a:gdLst/>
              <a:ahLst/>
              <a:cxnLst/>
              <a:rect r="r" b="b" t="t" l="l"/>
              <a:pathLst>
                <a:path h="60680203" w="38319459">
                  <a:moveTo>
                    <a:pt x="25325" y="0"/>
                  </a:moveTo>
                  <a:lnTo>
                    <a:pt x="38294134" y="0"/>
                  </a:lnTo>
                  <a:cubicBezTo>
                    <a:pt x="38300850" y="0"/>
                    <a:pt x="38307293" y="2668"/>
                    <a:pt x="38312043" y="7417"/>
                  </a:cubicBezTo>
                  <a:cubicBezTo>
                    <a:pt x="38316790" y="12167"/>
                    <a:pt x="38319459" y="18608"/>
                    <a:pt x="38319459" y="25325"/>
                  </a:cubicBezTo>
                  <a:lnTo>
                    <a:pt x="38319459" y="60654878"/>
                  </a:lnTo>
                  <a:cubicBezTo>
                    <a:pt x="38319459" y="60661593"/>
                    <a:pt x="38316790" y="60668036"/>
                    <a:pt x="38312043" y="60672787"/>
                  </a:cubicBezTo>
                  <a:cubicBezTo>
                    <a:pt x="38307293" y="60677537"/>
                    <a:pt x="38300850" y="60680203"/>
                    <a:pt x="38294134" y="60680203"/>
                  </a:cubicBezTo>
                  <a:lnTo>
                    <a:pt x="25325" y="60680203"/>
                  </a:lnTo>
                  <a:cubicBezTo>
                    <a:pt x="18608" y="60680203"/>
                    <a:pt x="12167" y="60677537"/>
                    <a:pt x="7417" y="60672787"/>
                  </a:cubicBezTo>
                  <a:cubicBezTo>
                    <a:pt x="2668" y="60668036"/>
                    <a:pt x="0" y="60661593"/>
                    <a:pt x="0" y="60654878"/>
                  </a:cubicBezTo>
                  <a:lnTo>
                    <a:pt x="0" y="25325"/>
                  </a:lnTo>
                  <a:cubicBezTo>
                    <a:pt x="0" y="18608"/>
                    <a:pt x="2668" y="12167"/>
                    <a:pt x="7417" y="7417"/>
                  </a:cubicBezTo>
                  <a:cubicBezTo>
                    <a:pt x="12167" y="2668"/>
                    <a:pt x="18608" y="0"/>
                    <a:pt x="25325" y="0"/>
                  </a:cubicBezTo>
                  <a:close/>
                </a:path>
              </a:pathLst>
            </a:custGeom>
            <a:blipFill>
              <a:blip r:embed="rId4"/>
              <a:stretch>
                <a:fillRect l="0" t="-20753" r="0" b="-19579"/>
              </a:stretch>
            </a:blipFill>
          </p:spPr>
        </p:sp>
      </p:grpSp>
      <p:grpSp>
        <p:nvGrpSpPr>
          <p:cNvPr name="Group 7" id="7"/>
          <p:cNvGrpSpPr/>
          <p:nvPr/>
        </p:nvGrpSpPr>
        <p:grpSpPr>
          <a:xfrm rot="0">
            <a:off x="1026836" y="4211073"/>
            <a:ext cx="5196981" cy="8229600"/>
            <a:chOff x="0" y="0"/>
            <a:chExt cx="38319461" cy="60680201"/>
          </a:xfrm>
        </p:grpSpPr>
        <p:sp>
          <p:nvSpPr>
            <p:cNvPr name="Freeform 8" id="8"/>
            <p:cNvSpPr/>
            <p:nvPr/>
          </p:nvSpPr>
          <p:spPr>
            <a:xfrm flipH="false" flipV="false" rot="0">
              <a:off x="0" y="0"/>
              <a:ext cx="38319459" cy="60680203"/>
            </a:xfrm>
            <a:custGeom>
              <a:avLst/>
              <a:gdLst/>
              <a:ahLst/>
              <a:cxnLst/>
              <a:rect r="r" b="b" t="t" l="l"/>
              <a:pathLst>
                <a:path h="60680203" w="38319459">
                  <a:moveTo>
                    <a:pt x="25325" y="0"/>
                  </a:moveTo>
                  <a:lnTo>
                    <a:pt x="38294134" y="0"/>
                  </a:lnTo>
                  <a:cubicBezTo>
                    <a:pt x="38300850" y="0"/>
                    <a:pt x="38307293" y="2668"/>
                    <a:pt x="38312043" y="7417"/>
                  </a:cubicBezTo>
                  <a:cubicBezTo>
                    <a:pt x="38316790" y="12167"/>
                    <a:pt x="38319459" y="18608"/>
                    <a:pt x="38319459" y="25325"/>
                  </a:cubicBezTo>
                  <a:lnTo>
                    <a:pt x="38319459" y="60654878"/>
                  </a:lnTo>
                  <a:cubicBezTo>
                    <a:pt x="38319459" y="60661593"/>
                    <a:pt x="38316790" y="60668036"/>
                    <a:pt x="38312043" y="60672787"/>
                  </a:cubicBezTo>
                  <a:cubicBezTo>
                    <a:pt x="38307293" y="60677537"/>
                    <a:pt x="38300850" y="60680203"/>
                    <a:pt x="38294134" y="60680203"/>
                  </a:cubicBezTo>
                  <a:lnTo>
                    <a:pt x="25325" y="60680203"/>
                  </a:lnTo>
                  <a:cubicBezTo>
                    <a:pt x="18608" y="60680203"/>
                    <a:pt x="12167" y="60677537"/>
                    <a:pt x="7417" y="60672787"/>
                  </a:cubicBezTo>
                  <a:cubicBezTo>
                    <a:pt x="2668" y="60668036"/>
                    <a:pt x="0" y="60661593"/>
                    <a:pt x="0" y="60654878"/>
                  </a:cubicBezTo>
                  <a:lnTo>
                    <a:pt x="0" y="25325"/>
                  </a:lnTo>
                  <a:cubicBezTo>
                    <a:pt x="0" y="18608"/>
                    <a:pt x="2668" y="12167"/>
                    <a:pt x="7417" y="7417"/>
                  </a:cubicBezTo>
                  <a:cubicBezTo>
                    <a:pt x="12167" y="2668"/>
                    <a:pt x="18608" y="0"/>
                    <a:pt x="25325" y="0"/>
                  </a:cubicBezTo>
                  <a:close/>
                </a:path>
              </a:pathLst>
            </a:custGeom>
            <a:blipFill>
              <a:blip r:embed="rId5"/>
              <a:stretch>
                <a:fillRect l="0" t="-15175" r="0" b="-25157"/>
              </a:stretch>
            </a:blipFill>
          </p:spPr>
        </p:sp>
      </p:grpSp>
      <p:sp>
        <p:nvSpPr>
          <p:cNvPr name="TextBox 9" id="9"/>
          <p:cNvSpPr txBox="true"/>
          <p:nvPr/>
        </p:nvSpPr>
        <p:spPr>
          <a:xfrm rot="0">
            <a:off x="4593574" y="923925"/>
            <a:ext cx="9100486" cy="888873"/>
          </a:xfrm>
          <a:prstGeom prst="rect">
            <a:avLst/>
          </a:prstGeom>
        </p:spPr>
        <p:txBody>
          <a:bodyPr anchor="t" rtlCol="false" tIns="0" lIns="0" bIns="0" rIns="0">
            <a:spAutoFit/>
          </a:bodyPr>
          <a:lstStyle/>
          <a:p>
            <a:pPr algn="ctr">
              <a:lnSpc>
                <a:spcPts val="5615"/>
              </a:lnSpc>
            </a:pPr>
            <a:r>
              <a:rPr lang="en-US" b="true" sz="5199">
                <a:solidFill>
                  <a:srgbClr val="FFFFFF"/>
                </a:solidFill>
                <a:latin typeface="Agrandir Medium"/>
                <a:ea typeface="Agrandir Medium"/>
                <a:cs typeface="Agrandir Medium"/>
                <a:sym typeface="Agrandir Medium"/>
              </a:rPr>
              <a:t>BENCHMARKING ANALYSIS</a:t>
            </a:r>
          </a:p>
        </p:txBody>
      </p:sp>
      <p:sp>
        <p:nvSpPr>
          <p:cNvPr name="TextBox 10" id="10"/>
          <p:cNvSpPr txBox="true"/>
          <p:nvPr/>
        </p:nvSpPr>
        <p:spPr>
          <a:xfrm rot="0">
            <a:off x="5318461" y="2021534"/>
            <a:ext cx="4956582" cy="349758"/>
          </a:xfrm>
          <a:prstGeom prst="rect">
            <a:avLst/>
          </a:prstGeom>
        </p:spPr>
        <p:txBody>
          <a:bodyPr anchor="t" rtlCol="false" tIns="0" lIns="0" bIns="0" rIns="0">
            <a:spAutoFit/>
          </a:bodyPr>
          <a:lstStyle/>
          <a:p>
            <a:pPr algn="ctr">
              <a:lnSpc>
                <a:spcPts val="2771"/>
              </a:lnSpc>
            </a:pPr>
            <a:r>
              <a:rPr lang="en-US" sz="1979">
                <a:solidFill>
                  <a:srgbClr val="FFBE00"/>
                </a:solidFill>
                <a:latin typeface="Poppins"/>
                <a:ea typeface="Poppins"/>
                <a:cs typeface="Poppins"/>
                <a:sym typeface="Poppins"/>
              </a:rPr>
              <a:t>01</a:t>
            </a:r>
          </a:p>
        </p:txBody>
      </p:sp>
      <p:sp>
        <p:nvSpPr>
          <p:cNvPr name="TextBox 11" id="11"/>
          <p:cNvSpPr txBox="true"/>
          <p:nvPr/>
        </p:nvSpPr>
        <p:spPr>
          <a:xfrm rot="0">
            <a:off x="6665526" y="1898915"/>
            <a:ext cx="4956582" cy="566420"/>
          </a:xfrm>
          <a:prstGeom prst="rect">
            <a:avLst/>
          </a:prstGeom>
        </p:spPr>
        <p:txBody>
          <a:bodyPr anchor="t" rtlCol="false" tIns="0" lIns="0" bIns="0" rIns="0">
            <a:spAutoFit/>
          </a:bodyPr>
          <a:lstStyle/>
          <a:p>
            <a:pPr algn="ctr">
              <a:lnSpc>
                <a:spcPts val="4480"/>
              </a:lnSpc>
            </a:pPr>
            <a:r>
              <a:rPr lang="en-US" sz="3200">
                <a:solidFill>
                  <a:srgbClr val="FFBE00"/>
                </a:solidFill>
                <a:latin typeface="Poppins"/>
                <a:ea typeface="Poppins"/>
                <a:cs typeface="Poppins"/>
                <a:sym typeface="Poppins"/>
              </a:rPr>
              <a:t>TIKET.COM</a:t>
            </a:r>
          </a:p>
        </p:txBody>
      </p:sp>
    </p:spTree>
  </p:cSld>
  <p:clrMapOvr>
    <a:masterClrMapping/>
  </p:clrMapOvr>
  <p:transition spd="slow">
    <p:cover dir="u"/>
  </p:transition>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p:nvPr/>
        </p:nvGrpSpPr>
        <p:grpSpPr>
          <a:xfrm rot="0">
            <a:off x="6545327" y="2953254"/>
            <a:ext cx="5196981" cy="8229600"/>
            <a:chOff x="0" y="0"/>
            <a:chExt cx="38319461" cy="60680201"/>
          </a:xfrm>
        </p:grpSpPr>
        <p:sp>
          <p:nvSpPr>
            <p:cNvPr name="Freeform 4" id="4"/>
            <p:cNvSpPr/>
            <p:nvPr/>
          </p:nvSpPr>
          <p:spPr>
            <a:xfrm flipH="false" flipV="false" rot="0">
              <a:off x="0" y="0"/>
              <a:ext cx="38319459" cy="60680203"/>
            </a:xfrm>
            <a:custGeom>
              <a:avLst/>
              <a:gdLst/>
              <a:ahLst/>
              <a:cxnLst/>
              <a:rect r="r" b="b" t="t" l="l"/>
              <a:pathLst>
                <a:path h="60680203" w="38319459">
                  <a:moveTo>
                    <a:pt x="25325" y="0"/>
                  </a:moveTo>
                  <a:lnTo>
                    <a:pt x="38294134" y="0"/>
                  </a:lnTo>
                  <a:cubicBezTo>
                    <a:pt x="38300850" y="0"/>
                    <a:pt x="38307293" y="2668"/>
                    <a:pt x="38312043" y="7417"/>
                  </a:cubicBezTo>
                  <a:cubicBezTo>
                    <a:pt x="38316790" y="12167"/>
                    <a:pt x="38319459" y="18608"/>
                    <a:pt x="38319459" y="25325"/>
                  </a:cubicBezTo>
                  <a:lnTo>
                    <a:pt x="38319459" y="60654878"/>
                  </a:lnTo>
                  <a:cubicBezTo>
                    <a:pt x="38319459" y="60661593"/>
                    <a:pt x="38316790" y="60668036"/>
                    <a:pt x="38312043" y="60672787"/>
                  </a:cubicBezTo>
                  <a:cubicBezTo>
                    <a:pt x="38307293" y="60677537"/>
                    <a:pt x="38300850" y="60680203"/>
                    <a:pt x="38294134" y="60680203"/>
                  </a:cubicBezTo>
                  <a:lnTo>
                    <a:pt x="25325" y="60680203"/>
                  </a:lnTo>
                  <a:cubicBezTo>
                    <a:pt x="18608" y="60680203"/>
                    <a:pt x="12167" y="60677537"/>
                    <a:pt x="7417" y="60672787"/>
                  </a:cubicBezTo>
                  <a:cubicBezTo>
                    <a:pt x="2668" y="60668036"/>
                    <a:pt x="0" y="60661593"/>
                    <a:pt x="0" y="60654878"/>
                  </a:cubicBezTo>
                  <a:lnTo>
                    <a:pt x="0" y="25325"/>
                  </a:lnTo>
                  <a:cubicBezTo>
                    <a:pt x="0" y="18608"/>
                    <a:pt x="2668" y="12167"/>
                    <a:pt x="7417" y="7417"/>
                  </a:cubicBezTo>
                  <a:cubicBezTo>
                    <a:pt x="12167" y="2668"/>
                    <a:pt x="18608" y="0"/>
                    <a:pt x="25325" y="0"/>
                  </a:cubicBezTo>
                  <a:close/>
                </a:path>
              </a:pathLst>
            </a:custGeom>
            <a:blipFill>
              <a:blip r:embed="rId3"/>
              <a:stretch>
                <a:fillRect l="0" t="-31197" r="0" b="-9135"/>
              </a:stretch>
            </a:blipFill>
          </p:spPr>
        </p:sp>
      </p:grpSp>
      <p:grpSp>
        <p:nvGrpSpPr>
          <p:cNvPr name="Group 5" id="5"/>
          <p:cNvGrpSpPr/>
          <p:nvPr/>
        </p:nvGrpSpPr>
        <p:grpSpPr>
          <a:xfrm rot="0">
            <a:off x="12062319" y="4211073"/>
            <a:ext cx="5196981" cy="8229600"/>
            <a:chOff x="0" y="0"/>
            <a:chExt cx="38319461" cy="60680201"/>
          </a:xfrm>
        </p:grpSpPr>
        <p:sp>
          <p:nvSpPr>
            <p:cNvPr name="Freeform 6" id="6"/>
            <p:cNvSpPr/>
            <p:nvPr/>
          </p:nvSpPr>
          <p:spPr>
            <a:xfrm flipH="false" flipV="false" rot="0">
              <a:off x="0" y="0"/>
              <a:ext cx="38319459" cy="60680203"/>
            </a:xfrm>
            <a:custGeom>
              <a:avLst/>
              <a:gdLst/>
              <a:ahLst/>
              <a:cxnLst/>
              <a:rect r="r" b="b" t="t" l="l"/>
              <a:pathLst>
                <a:path h="60680203" w="38319459">
                  <a:moveTo>
                    <a:pt x="25325" y="0"/>
                  </a:moveTo>
                  <a:lnTo>
                    <a:pt x="38294134" y="0"/>
                  </a:lnTo>
                  <a:cubicBezTo>
                    <a:pt x="38300850" y="0"/>
                    <a:pt x="38307293" y="2668"/>
                    <a:pt x="38312043" y="7417"/>
                  </a:cubicBezTo>
                  <a:cubicBezTo>
                    <a:pt x="38316790" y="12167"/>
                    <a:pt x="38319459" y="18608"/>
                    <a:pt x="38319459" y="25325"/>
                  </a:cubicBezTo>
                  <a:lnTo>
                    <a:pt x="38319459" y="60654878"/>
                  </a:lnTo>
                  <a:cubicBezTo>
                    <a:pt x="38319459" y="60661593"/>
                    <a:pt x="38316790" y="60668036"/>
                    <a:pt x="38312043" y="60672787"/>
                  </a:cubicBezTo>
                  <a:cubicBezTo>
                    <a:pt x="38307293" y="60677537"/>
                    <a:pt x="38300850" y="60680203"/>
                    <a:pt x="38294134" y="60680203"/>
                  </a:cubicBezTo>
                  <a:lnTo>
                    <a:pt x="25325" y="60680203"/>
                  </a:lnTo>
                  <a:cubicBezTo>
                    <a:pt x="18608" y="60680203"/>
                    <a:pt x="12167" y="60677537"/>
                    <a:pt x="7417" y="60672787"/>
                  </a:cubicBezTo>
                  <a:cubicBezTo>
                    <a:pt x="2668" y="60668036"/>
                    <a:pt x="0" y="60661593"/>
                    <a:pt x="0" y="60654878"/>
                  </a:cubicBezTo>
                  <a:lnTo>
                    <a:pt x="0" y="25325"/>
                  </a:lnTo>
                  <a:cubicBezTo>
                    <a:pt x="0" y="18608"/>
                    <a:pt x="2668" y="12167"/>
                    <a:pt x="7417" y="7417"/>
                  </a:cubicBezTo>
                  <a:cubicBezTo>
                    <a:pt x="12167" y="2668"/>
                    <a:pt x="18608" y="0"/>
                    <a:pt x="25325" y="0"/>
                  </a:cubicBezTo>
                  <a:close/>
                </a:path>
              </a:pathLst>
            </a:custGeom>
            <a:blipFill>
              <a:blip r:embed="rId4"/>
              <a:stretch>
                <a:fillRect l="0" t="-40333" r="0" b="0"/>
              </a:stretch>
            </a:blipFill>
          </p:spPr>
        </p:sp>
      </p:grpSp>
      <p:grpSp>
        <p:nvGrpSpPr>
          <p:cNvPr name="Group 7" id="7"/>
          <p:cNvGrpSpPr/>
          <p:nvPr/>
        </p:nvGrpSpPr>
        <p:grpSpPr>
          <a:xfrm rot="0">
            <a:off x="1026836" y="4211073"/>
            <a:ext cx="5196981" cy="8229600"/>
            <a:chOff x="0" y="0"/>
            <a:chExt cx="38319461" cy="60680201"/>
          </a:xfrm>
        </p:grpSpPr>
        <p:sp>
          <p:nvSpPr>
            <p:cNvPr name="Freeform 8" id="8"/>
            <p:cNvSpPr/>
            <p:nvPr/>
          </p:nvSpPr>
          <p:spPr>
            <a:xfrm flipH="false" flipV="false" rot="0">
              <a:off x="0" y="0"/>
              <a:ext cx="38319459" cy="60680203"/>
            </a:xfrm>
            <a:custGeom>
              <a:avLst/>
              <a:gdLst/>
              <a:ahLst/>
              <a:cxnLst/>
              <a:rect r="r" b="b" t="t" l="l"/>
              <a:pathLst>
                <a:path h="60680203" w="38319459">
                  <a:moveTo>
                    <a:pt x="25325" y="0"/>
                  </a:moveTo>
                  <a:lnTo>
                    <a:pt x="38294134" y="0"/>
                  </a:lnTo>
                  <a:cubicBezTo>
                    <a:pt x="38300850" y="0"/>
                    <a:pt x="38307293" y="2668"/>
                    <a:pt x="38312043" y="7417"/>
                  </a:cubicBezTo>
                  <a:cubicBezTo>
                    <a:pt x="38316790" y="12167"/>
                    <a:pt x="38319459" y="18608"/>
                    <a:pt x="38319459" y="25325"/>
                  </a:cubicBezTo>
                  <a:lnTo>
                    <a:pt x="38319459" y="60654878"/>
                  </a:lnTo>
                  <a:cubicBezTo>
                    <a:pt x="38319459" y="60661593"/>
                    <a:pt x="38316790" y="60668036"/>
                    <a:pt x="38312043" y="60672787"/>
                  </a:cubicBezTo>
                  <a:cubicBezTo>
                    <a:pt x="38307293" y="60677537"/>
                    <a:pt x="38300850" y="60680203"/>
                    <a:pt x="38294134" y="60680203"/>
                  </a:cubicBezTo>
                  <a:lnTo>
                    <a:pt x="25325" y="60680203"/>
                  </a:lnTo>
                  <a:cubicBezTo>
                    <a:pt x="18608" y="60680203"/>
                    <a:pt x="12167" y="60677537"/>
                    <a:pt x="7417" y="60672787"/>
                  </a:cubicBezTo>
                  <a:cubicBezTo>
                    <a:pt x="2668" y="60668036"/>
                    <a:pt x="0" y="60661593"/>
                    <a:pt x="0" y="60654878"/>
                  </a:cubicBezTo>
                  <a:lnTo>
                    <a:pt x="0" y="25325"/>
                  </a:lnTo>
                  <a:cubicBezTo>
                    <a:pt x="0" y="18608"/>
                    <a:pt x="2668" y="12167"/>
                    <a:pt x="7417" y="7417"/>
                  </a:cubicBezTo>
                  <a:cubicBezTo>
                    <a:pt x="12167" y="2668"/>
                    <a:pt x="18608" y="0"/>
                    <a:pt x="25325" y="0"/>
                  </a:cubicBezTo>
                  <a:close/>
                </a:path>
              </a:pathLst>
            </a:custGeom>
            <a:blipFill>
              <a:blip r:embed="rId5"/>
              <a:stretch>
                <a:fillRect l="0" t="-40333" r="0" b="0"/>
              </a:stretch>
            </a:blipFill>
          </p:spPr>
        </p:sp>
      </p:grpSp>
      <p:sp>
        <p:nvSpPr>
          <p:cNvPr name="TextBox 9" id="9"/>
          <p:cNvSpPr txBox="true"/>
          <p:nvPr/>
        </p:nvSpPr>
        <p:spPr>
          <a:xfrm rot="0">
            <a:off x="4593574" y="923925"/>
            <a:ext cx="9100486" cy="888873"/>
          </a:xfrm>
          <a:prstGeom prst="rect">
            <a:avLst/>
          </a:prstGeom>
        </p:spPr>
        <p:txBody>
          <a:bodyPr anchor="t" rtlCol="false" tIns="0" lIns="0" bIns="0" rIns="0">
            <a:spAutoFit/>
          </a:bodyPr>
          <a:lstStyle/>
          <a:p>
            <a:pPr algn="ctr">
              <a:lnSpc>
                <a:spcPts val="5615"/>
              </a:lnSpc>
            </a:pPr>
            <a:r>
              <a:rPr lang="en-US" b="true" sz="5199">
                <a:solidFill>
                  <a:srgbClr val="FFFFFF"/>
                </a:solidFill>
                <a:latin typeface="Agrandir Medium"/>
                <a:ea typeface="Agrandir Medium"/>
                <a:cs typeface="Agrandir Medium"/>
                <a:sym typeface="Agrandir Medium"/>
              </a:rPr>
              <a:t>BENCHMARKING ANALYSIS</a:t>
            </a:r>
          </a:p>
        </p:txBody>
      </p:sp>
      <p:grpSp>
        <p:nvGrpSpPr>
          <p:cNvPr name="Group 10" id="10"/>
          <p:cNvGrpSpPr/>
          <p:nvPr/>
        </p:nvGrpSpPr>
        <p:grpSpPr>
          <a:xfrm rot="0">
            <a:off x="7662288" y="1984640"/>
            <a:ext cx="2963424" cy="480695"/>
            <a:chOff x="0" y="0"/>
            <a:chExt cx="3951233" cy="640927"/>
          </a:xfrm>
        </p:grpSpPr>
        <p:sp>
          <p:nvSpPr>
            <p:cNvPr name="TextBox 11" id="11"/>
            <p:cNvSpPr txBox="true"/>
            <p:nvPr/>
          </p:nvSpPr>
          <p:spPr>
            <a:xfrm rot="0">
              <a:off x="0" y="68241"/>
              <a:ext cx="421244" cy="447294"/>
            </a:xfrm>
            <a:prstGeom prst="rect">
              <a:avLst/>
            </a:prstGeom>
          </p:spPr>
          <p:txBody>
            <a:bodyPr anchor="t" rtlCol="false" tIns="0" lIns="0" bIns="0" rIns="0">
              <a:spAutoFit/>
            </a:bodyPr>
            <a:lstStyle/>
            <a:p>
              <a:pPr algn="ctr">
                <a:lnSpc>
                  <a:spcPts val="2771"/>
                </a:lnSpc>
              </a:pPr>
              <a:r>
                <a:rPr lang="en-US" sz="1979">
                  <a:solidFill>
                    <a:srgbClr val="FFBE00"/>
                  </a:solidFill>
                  <a:latin typeface="Poppins"/>
                  <a:ea typeface="Poppins"/>
                  <a:cs typeface="Poppins"/>
                  <a:sym typeface="Poppins"/>
                </a:rPr>
                <a:t>02</a:t>
              </a:r>
            </a:p>
          </p:txBody>
        </p:sp>
        <p:sp>
          <p:nvSpPr>
            <p:cNvPr name="TextBox 12" id="12"/>
            <p:cNvSpPr txBox="true"/>
            <p:nvPr/>
          </p:nvSpPr>
          <p:spPr>
            <a:xfrm rot="0">
              <a:off x="733148" y="-85725"/>
              <a:ext cx="3218085" cy="726652"/>
            </a:xfrm>
            <a:prstGeom prst="rect">
              <a:avLst/>
            </a:prstGeom>
          </p:spPr>
          <p:txBody>
            <a:bodyPr anchor="t" rtlCol="false" tIns="0" lIns="0" bIns="0" rIns="0">
              <a:spAutoFit/>
            </a:bodyPr>
            <a:lstStyle/>
            <a:p>
              <a:pPr algn="ctr">
                <a:lnSpc>
                  <a:spcPts val="4480"/>
                </a:lnSpc>
              </a:pPr>
              <a:r>
                <a:rPr lang="en-US" sz="3200">
                  <a:solidFill>
                    <a:srgbClr val="FFBE00"/>
                  </a:solidFill>
                  <a:latin typeface="Poppins"/>
                  <a:ea typeface="Poppins"/>
                  <a:cs typeface="Poppins"/>
                  <a:sym typeface="Poppins"/>
                </a:rPr>
                <a:t>KAI ACCESS</a:t>
              </a:r>
            </a:p>
          </p:txBody>
        </p:sp>
      </p:grpSp>
    </p:spTree>
  </p:cSld>
  <p:clrMapOvr>
    <a:masterClrMapping/>
  </p:clrMapOvr>
  <p:transition spd="slow">
    <p:cover dir="u"/>
  </p:transition>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sp>
        <p:nvSpPr>
          <p:cNvPr name="TextBox 3" id="3"/>
          <p:cNvSpPr txBox="true"/>
          <p:nvPr/>
        </p:nvSpPr>
        <p:spPr>
          <a:xfrm rot="0">
            <a:off x="8259020" y="1531424"/>
            <a:ext cx="9857154" cy="1097661"/>
          </a:xfrm>
          <a:prstGeom prst="rect">
            <a:avLst/>
          </a:prstGeom>
        </p:spPr>
        <p:txBody>
          <a:bodyPr anchor="t" rtlCol="false" tIns="0" lIns="0" bIns="0" rIns="0">
            <a:spAutoFit/>
          </a:bodyPr>
          <a:lstStyle/>
          <a:p>
            <a:pPr algn="just">
              <a:lnSpc>
                <a:spcPts val="6911"/>
              </a:lnSpc>
            </a:pPr>
            <a:r>
              <a:rPr lang="en-US" b="true" sz="6399">
                <a:solidFill>
                  <a:srgbClr val="FFFFFF"/>
                </a:solidFill>
                <a:latin typeface="Agrandir Medium"/>
                <a:ea typeface="Agrandir Medium"/>
                <a:cs typeface="Agrandir Medium"/>
                <a:sym typeface="Agrandir Medium"/>
              </a:rPr>
              <a:t>PROBLEM STATE</a:t>
            </a:r>
          </a:p>
        </p:txBody>
      </p:sp>
      <p:sp>
        <p:nvSpPr>
          <p:cNvPr name="TextBox 4" id="4"/>
          <p:cNvSpPr txBox="true"/>
          <p:nvPr/>
        </p:nvSpPr>
        <p:spPr>
          <a:xfrm rot="0">
            <a:off x="8259020" y="3258405"/>
            <a:ext cx="8677863" cy="64617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Sehingga melihat dari sisi benefit yang disediakan dari fitur VIP+ dapat disimpulkan bahwa</a:t>
            </a:r>
          </a:p>
        </p:txBody>
      </p:sp>
      <p:sp>
        <p:nvSpPr>
          <p:cNvPr name="TextBox 5" id="5"/>
          <p:cNvSpPr txBox="true"/>
          <p:nvPr/>
        </p:nvSpPr>
        <p:spPr>
          <a:xfrm rot="0">
            <a:off x="8827940" y="4320459"/>
            <a:ext cx="7540022" cy="322326"/>
          </a:xfrm>
          <a:prstGeom prst="rect">
            <a:avLst/>
          </a:prstGeom>
        </p:spPr>
        <p:txBody>
          <a:bodyPr anchor="t" rtlCol="false" tIns="0" lIns="0" bIns="0" rIns="0">
            <a:spAutoFit/>
          </a:bodyPr>
          <a:lstStyle/>
          <a:p>
            <a:pPr algn="l">
              <a:lnSpc>
                <a:spcPts val="2592"/>
              </a:lnSpc>
            </a:pPr>
            <a:r>
              <a:rPr lang="en-US" sz="2400">
                <a:solidFill>
                  <a:srgbClr val="FF5353">
                    <a:alpha val="69804"/>
                  </a:srgbClr>
                </a:solidFill>
                <a:latin typeface="Montserrat"/>
                <a:ea typeface="Montserrat"/>
                <a:cs typeface="Montserrat"/>
                <a:sym typeface="Montserrat"/>
              </a:rPr>
              <a:t>benefit yang dihadirkan menjadi kurang relevan </a:t>
            </a:r>
          </a:p>
        </p:txBody>
      </p:sp>
      <p:sp>
        <p:nvSpPr>
          <p:cNvPr name="TextBox 6" id="6"/>
          <p:cNvSpPr txBox="true"/>
          <p:nvPr/>
        </p:nvSpPr>
        <p:spPr>
          <a:xfrm rot="0">
            <a:off x="8259020" y="5342856"/>
            <a:ext cx="5761700" cy="448818"/>
          </a:xfrm>
          <a:prstGeom prst="rect">
            <a:avLst/>
          </a:prstGeom>
        </p:spPr>
        <p:txBody>
          <a:bodyPr anchor="t" rtlCol="false" tIns="0" lIns="0" bIns="0" rIns="0">
            <a:spAutoFit/>
          </a:bodyPr>
          <a:lstStyle/>
          <a:p>
            <a:pPr algn="l">
              <a:lnSpc>
                <a:spcPts val="3456"/>
              </a:lnSpc>
            </a:pPr>
            <a:r>
              <a:rPr lang="en-US" sz="3200" b="true">
                <a:solidFill>
                  <a:srgbClr val="FFFFFF"/>
                </a:solidFill>
                <a:latin typeface="Montserrat Bold"/>
                <a:ea typeface="Montserrat Bold"/>
                <a:cs typeface="Montserrat Bold"/>
                <a:sym typeface="Montserrat Bold"/>
              </a:rPr>
              <a:t>“ Percieved Value Gap “</a:t>
            </a:r>
          </a:p>
        </p:txBody>
      </p:sp>
      <p:sp>
        <p:nvSpPr>
          <p:cNvPr name="TextBox 7" id="7"/>
          <p:cNvSpPr txBox="true"/>
          <p:nvPr/>
        </p:nvSpPr>
        <p:spPr>
          <a:xfrm rot="0">
            <a:off x="8259020" y="6259076"/>
            <a:ext cx="8677863" cy="1293876"/>
          </a:xfrm>
          <a:prstGeom prst="rect">
            <a:avLst/>
          </a:prstGeom>
        </p:spPr>
        <p:txBody>
          <a:bodyPr anchor="t" rtlCol="false" tIns="0" lIns="0" bIns="0" rIns="0">
            <a:spAutoFit/>
          </a:bodyPr>
          <a:lstStyle/>
          <a:p>
            <a:pPr algn="l">
              <a:lnSpc>
                <a:spcPts val="2592"/>
              </a:lnSpc>
            </a:pPr>
            <a:r>
              <a:rPr lang="en-US" sz="2400">
                <a:solidFill>
                  <a:srgbClr val="FFFFFF">
                    <a:alpha val="69804"/>
                  </a:srgbClr>
                </a:solidFill>
                <a:latin typeface="Montserrat"/>
                <a:ea typeface="Montserrat"/>
                <a:cs typeface="Montserrat"/>
                <a:sym typeface="Montserrat"/>
              </a:rPr>
              <a:t>Jika manfaat VIP+ lebih banyak berupa poin yang sulit ditukarkan atau promosi gaya hidup yang tidak berkaitan langsung dengan harga tiket, maka nilai yang dirasakan (perceived value) menjadi rendah.</a:t>
            </a:r>
          </a:p>
        </p:txBody>
      </p:sp>
      <p:sp>
        <p:nvSpPr>
          <p:cNvPr name="TextBox 8" id="8"/>
          <p:cNvSpPr txBox="true"/>
          <p:nvPr/>
        </p:nvSpPr>
        <p:spPr>
          <a:xfrm rot="0">
            <a:off x="8259020" y="8162552"/>
            <a:ext cx="8103137" cy="662559"/>
          </a:xfrm>
          <a:prstGeom prst="rect">
            <a:avLst/>
          </a:prstGeom>
        </p:spPr>
        <p:txBody>
          <a:bodyPr anchor="t" rtlCol="false" tIns="0" lIns="0" bIns="0" rIns="0">
            <a:spAutoFit/>
          </a:bodyPr>
          <a:lstStyle/>
          <a:p>
            <a:pPr algn="l">
              <a:lnSpc>
                <a:spcPts val="1727"/>
              </a:lnSpc>
            </a:pPr>
            <a:r>
              <a:rPr lang="en-US" sz="1599">
                <a:solidFill>
                  <a:srgbClr val="FFFFFF"/>
                </a:solidFill>
                <a:latin typeface="Montserrat"/>
                <a:ea typeface="Montserrat"/>
                <a:cs typeface="Montserrat"/>
                <a:sym typeface="Montserrat"/>
              </a:rPr>
              <a:t>Source :</a:t>
            </a:r>
          </a:p>
          <a:p>
            <a:pPr algn="l">
              <a:lnSpc>
                <a:spcPts val="1727"/>
              </a:lnSpc>
            </a:pPr>
            <a:r>
              <a:rPr lang="en-US" sz="1599" u="sng">
                <a:solidFill>
                  <a:srgbClr val="64D0FF"/>
                </a:solidFill>
                <a:latin typeface="Montserrat"/>
                <a:ea typeface="Montserrat"/>
                <a:cs typeface="Montserrat"/>
                <a:sym typeface="Montserrat"/>
              </a:rPr>
              <a:t>https://www.researchgate.net/publication/228787148_Effects_of_Loyalty_Programs_on_Value_Perception_Program_Loyalty_and_Brand_Loyalty</a:t>
            </a:r>
          </a:p>
        </p:txBody>
      </p:sp>
      <p:pic>
        <p:nvPicPr>
          <p:cNvPr name="Picture 9" id="9"/>
          <p:cNvPicPr>
            <a:picLocks noChangeAspect="true"/>
          </p:cNvPicPr>
          <p:nvPr/>
        </p:nvPicPr>
        <p:blipFill>
          <a:blip r:embed="rId3"/>
          <a:stretch>
            <a:fillRect/>
          </a:stretch>
        </p:blipFill>
        <p:spPr>
          <a:xfrm rot="0">
            <a:off x="515513" y="-113149"/>
            <a:ext cx="7140590" cy="12344400"/>
          </a:xfrm>
          <a:prstGeom prst="rect">
            <a:avLst/>
          </a:prstGeom>
        </p:spPr>
      </p:pic>
      <p:sp>
        <p:nvSpPr>
          <p:cNvPr name="TextBox 10" id="10"/>
          <p:cNvSpPr txBox="true"/>
          <p:nvPr/>
        </p:nvSpPr>
        <p:spPr>
          <a:xfrm rot="0">
            <a:off x="8259020" y="3956125"/>
            <a:ext cx="500028" cy="907161"/>
          </a:xfrm>
          <a:prstGeom prst="rect">
            <a:avLst/>
          </a:prstGeom>
        </p:spPr>
        <p:txBody>
          <a:bodyPr anchor="t" rtlCol="false" tIns="0" lIns="0" bIns="0" rIns="0">
            <a:spAutoFit/>
          </a:bodyPr>
          <a:lstStyle/>
          <a:p>
            <a:pPr algn="l">
              <a:lnSpc>
                <a:spcPts val="6911"/>
              </a:lnSpc>
            </a:pPr>
            <a:r>
              <a:rPr lang="en-US" sz="6399">
                <a:solidFill>
                  <a:srgbClr val="FF5353">
                    <a:alpha val="69804"/>
                  </a:srgbClr>
                </a:solidFill>
                <a:latin typeface="Montserrat"/>
                <a:ea typeface="Montserrat"/>
                <a:cs typeface="Montserrat"/>
                <a:sym typeface="Montserrat"/>
              </a:rPr>
              <a:t>x</a:t>
            </a:r>
          </a:p>
        </p:txBody>
      </p:sp>
    </p:spTree>
  </p:cSld>
  <p:clrMapOvr>
    <a:masterClrMapping/>
  </p:clrMapOvr>
  <p:transition spd="slow">
    <p:cover dir="u"/>
  </p:transition>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133368" r="0" b="-20599"/>
            </a:stretch>
          </a:blipFill>
        </p:spPr>
      </p:sp>
      <p:grpSp>
        <p:nvGrpSpPr>
          <p:cNvPr name="Group 3" id="3"/>
          <p:cNvGrpSpPr/>
          <p:nvPr/>
        </p:nvGrpSpPr>
        <p:grpSpPr>
          <a:xfrm rot="0">
            <a:off x="1028700" y="8921475"/>
            <a:ext cx="336825" cy="336825"/>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FF57"/>
            </a:solidFill>
          </p:spPr>
        </p:sp>
        <p:sp>
          <p:nvSpPr>
            <p:cNvPr name="TextBox 5" id="5"/>
            <p:cNvSpPr txBox="true"/>
            <p:nvPr/>
          </p:nvSpPr>
          <p:spPr>
            <a:xfrm>
              <a:off x="76200" y="19050"/>
              <a:ext cx="660400" cy="717550"/>
            </a:xfrm>
            <a:prstGeom prst="rect">
              <a:avLst/>
            </a:prstGeom>
          </p:spPr>
          <p:txBody>
            <a:bodyPr anchor="ctr" rtlCol="false" tIns="50800" lIns="50800" bIns="50800" rIns="50800"/>
            <a:lstStyle/>
            <a:p>
              <a:pPr algn="ctr">
                <a:lnSpc>
                  <a:spcPts val="2771"/>
                </a:lnSpc>
              </a:pPr>
            </a:p>
          </p:txBody>
        </p:sp>
      </p:grpSp>
      <p:sp>
        <p:nvSpPr>
          <p:cNvPr name="TextBox 6" id="6"/>
          <p:cNvSpPr txBox="true"/>
          <p:nvPr/>
        </p:nvSpPr>
        <p:spPr>
          <a:xfrm rot="0">
            <a:off x="3733092" y="3731279"/>
            <a:ext cx="9254708" cy="1097661"/>
          </a:xfrm>
          <a:prstGeom prst="rect">
            <a:avLst/>
          </a:prstGeom>
        </p:spPr>
        <p:txBody>
          <a:bodyPr anchor="t" rtlCol="false" tIns="0" lIns="0" bIns="0" rIns="0">
            <a:spAutoFit/>
          </a:bodyPr>
          <a:lstStyle/>
          <a:p>
            <a:pPr algn="l">
              <a:lnSpc>
                <a:spcPts val="6911"/>
              </a:lnSpc>
            </a:pPr>
            <a:r>
              <a:rPr lang="en-US" sz="6399" b="true">
                <a:solidFill>
                  <a:srgbClr val="FFFFFF"/>
                </a:solidFill>
                <a:latin typeface="Agrandir Medium"/>
                <a:ea typeface="Agrandir Medium"/>
                <a:cs typeface="Agrandir Medium"/>
                <a:sym typeface="Agrandir Medium"/>
              </a:rPr>
              <a:t>CLARYFING</a:t>
            </a:r>
          </a:p>
        </p:txBody>
      </p:sp>
      <p:sp>
        <p:nvSpPr>
          <p:cNvPr name="TextBox 7" id="7"/>
          <p:cNvSpPr txBox="true"/>
          <p:nvPr/>
        </p:nvSpPr>
        <p:spPr>
          <a:xfrm rot="0">
            <a:off x="10715685" y="4937412"/>
            <a:ext cx="3809435" cy="1097661"/>
          </a:xfrm>
          <a:prstGeom prst="rect">
            <a:avLst/>
          </a:prstGeom>
        </p:spPr>
        <p:txBody>
          <a:bodyPr anchor="t" rtlCol="false" tIns="0" lIns="0" bIns="0" rIns="0">
            <a:spAutoFit/>
          </a:bodyPr>
          <a:lstStyle/>
          <a:p>
            <a:pPr algn="l">
              <a:lnSpc>
                <a:spcPts val="6911"/>
              </a:lnSpc>
            </a:pPr>
            <a:r>
              <a:rPr lang="en-US" sz="6399" b="true">
                <a:solidFill>
                  <a:srgbClr val="FFFFFF"/>
                </a:solidFill>
                <a:latin typeface="Agrandir Medium"/>
                <a:ea typeface="Agrandir Medium"/>
                <a:cs typeface="Agrandir Medium"/>
                <a:sym typeface="Agrandir Medium"/>
              </a:rPr>
              <a:t>BENEFITS</a:t>
            </a:r>
          </a:p>
        </p:txBody>
      </p:sp>
      <p:sp>
        <p:nvSpPr>
          <p:cNvPr name="TextBox 8" id="8"/>
          <p:cNvSpPr txBox="true"/>
          <p:nvPr/>
        </p:nvSpPr>
        <p:spPr>
          <a:xfrm rot="0">
            <a:off x="3733092" y="5799460"/>
            <a:ext cx="8237011" cy="1151382"/>
          </a:xfrm>
          <a:prstGeom prst="rect">
            <a:avLst/>
          </a:prstGeom>
        </p:spPr>
        <p:txBody>
          <a:bodyPr anchor="t" rtlCol="false" tIns="0" lIns="0" bIns="0" rIns="0">
            <a:spAutoFit/>
          </a:bodyPr>
          <a:lstStyle/>
          <a:p>
            <a:pPr algn="l">
              <a:lnSpc>
                <a:spcPts val="7343"/>
              </a:lnSpc>
            </a:pPr>
            <a:r>
              <a:rPr lang="en-US" sz="6799" b="true">
                <a:solidFill>
                  <a:srgbClr val="FFFFFF"/>
                </a:solidFill>
                <a:latin typeface="Agrandir Medium"/>
                <a:ea typeface="Agrandir Medium"/>
                <a:cs typeface="Agrandir Medium"/>
                <a:sym typeface="Agrandir Medium"/>
              </a:rPr>
              <a:t>TO IMPROVE USER  </a:t>
            </a:r>
          </a:p>
        </p:txBody>
      </p:sp>
      <p:sp>
        <p:nvSpPr>
          <p:cNvPr name="TextBox 9" id="9"/>
          <p:cNvSpPr txBox="true"/>
          <p:nvPr/>
        </p:nvSpPr>
        <p:spPr>
          <a:xfrm rot="0">
            <a:off x="3733092" y="4489698"/>
            <a:ext cx="6807686" cy="1685925"/>
          </a:xfrm>
          <a:prstGeom prst="rect">
            <a:avLst/>
          </a:prstGeom>
        </p:spPr>
        <p:txBody>
          <a:bodyPr anchor="t" rtlCol="false" tIns="0" lIns="0" bIns="0" rIns="0">
            <a:spAutoFit/>
          </a:bodyPr>
          <a:lstStyle/>
          <a:p>
            <a:pPr algn="l">
              <a:lnSpc>
                <a:spcPts val="10799"/>
              </a:lnSpc>
            </a:pPr>
            <a:r>
              <a:rPr lang="en-US" sz="9999" b="true">
                <a:solidFill>
                  <a:srgbClr val="FFBE00"/>
                </a:solidFill>
                <a:latin typeface="Agrandir Medium"/>
                <a:ea typeface="Agrandir Medium"/>
                <a:cs typeface="Agrandir Medium"/>
                <a:sym typeface="Agrandir Medium"/>
              </a:rPr>
              <a:t>TIX-ID VIP+</a:t>
            </a:r>
          </a:p>
        </p:txBody>
      </p:sp>
      <p:sp>
        <p:nvSpPr>
          <p:cNvPr name="TextBox 10" id="10"/>
          <p:cNvSpPr txBox="true"/>
          <p:nvPr/>
        </p:nvSpPr>
        <p:spPr>
          <a:xfrm rot="0">
            <a:off x="11852770" y="5932810"/>
            <a:ext cx="3547426" cy="855345"/>
          </a:xfrm>
          <a:prstGeom prst="rect">
            <a:avLst/>
          </a:prstGeom>
        </p:spPr>
        <p:txBody>
          <a:bodyPr anchor="t" rtlCol="false" tIns="0" lIns="0" bIns="0" rIns="0">
            <a:spAutoFit/>
          </a:bodyPr>
          <a:lstStyle/>
          <a:p>
            <a:pPr algn="l">
              <a:lnSpc>
                <a:spcPts val="3240"/>
              </a:lnSpc>
            </a:pPr>
            <a:r>
              <a:rPr lang="en-US" sz="3000">
                <a:solidFill>
                  <a:srgbClr val="FFBE00"/>
                </a:solidFill>
                <a:latin typeface="Poppins"/>
                <a:ea typeface="Poppins"/>
                <a:cs typeface="Poppins"/>
                <a:sym typeface="Poppins"/>
              </a:rPr>
              <a:t>Understanding &amp; Loyalty</a:t>
            </a:r>
          </a:p>
        </p:txBody>
      </p:sp>
      <p:sp>
        <p:nvSpPr>
          <p:cNvPr name="TextBox 11" id="11"/>
          <p:cNvSpPr txBox="true"/>
          <p:nvPr/>
        </p:nvSpPr>
        <p:spPr>
          <a:xfrm rot="0">
            <a:off x="2887804" y="2628912"/>
            <a:ext cx="845289" cy="2774062"/>
          </a:xfrm>
          <a:prstGeom prst="rect">
            <a:avLst/>
          </a:prstGeom>
        </p:spPr>
        <p:txBody>
          <a:bodyPr anchor="t" rtlCol="false" tIns="0" lIns="0" bIns="0" rIns="0">
            <a:spAutoFit/>
          </a:bodyPr>
          <a:lstStyle/>
          <a:p>
            <a:pPr algn="l">
              <a:lnSpc>
                <a:spcPts val="17712"/>
              </a:lnSpc>
            </a:pPr>
            <a:r>
              <a:rPr lang="en-US" sz="16400" b="true">
                <a:solidFill>
                  <a:srgbClr val="FFFFFF"/>
                </a:solidFill>
                <a:latin typeface="Agrandir Medium"/>
                <a:ea typeface="Agrandir Medium"/>
                <a:cs typeface="Agrandir Medium"/>
                <a:sym typeface="Agrandir Medium"/>
              </a:rPr>
              <a:t>“</a:t>
            </a:r>
          </a:p>
        </p:txBody>
      </p:sp>
      <p:grpSp>
        <p:nvGrpSpPr>
          <p:cNvPr name="Group 12" id="12"/>
          <p:cNvGrpSpPr/>
          <p:nvPr/>
        </p:nvGrpSpPr>
        <p:grpSpPr>
          <a:xfrm rot="0">
            <a:off x="-2057400" y="-1410532"/>
            <a:ext cx="3086100" cy="3086100"/>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1A2C50"/>
            </a:solidFill>
          </p:spPr>
        </p:sp>
        <p:sp>
          <p:nvSpPr>
            <p:cNvPr name="TextBox 14" id="14"/>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grpSp>
        <p:nvGrpSpPr>
          <p:cNvPr name="Group 15" id="15"/>
          <p:cNvGrpSpPr/>
          <p:nvPr/>
        </p:nvGrpSpPr>
        <p:grpSpPr>
          <a:xfrm rot="0">
            <a:off x="17259300" y="8611432"/>
            <a:ext cx="3086100" cy="3086100"/>
            <a:chOff x="0" y="0"/>
            <a:chExt cx="812800" cy="812800"/>
          </a:xfrm>
        </p:grpSpPr>
        <p:sp>
          <p:nvSpPr>
            <p:cNvPr name="Freeform 16" id="16"/>
            <p:cNvSpPr/>
            <p:nvPr/>
          </p:nvSpPr>
          <p:spPr>
            <a:xfrm flipH="false" flipV="false" rot="0">
              <a:off x="0" y="0"/>
              <a:ext cx="812800" cy="812800"/>
            </a:xfrm>
            <a:custGeom>
              <a:avLst/>
              <a:gdLst/>
              <a:ahLst/>
              <a:cxnLst/>
              <a:rect r="r" b="b" t="t" l="l"/>
              <a:pathLst>
                <a:path h="812800" w="812800">
                  <a:moveTo>
                    <a:pt x="42647" y="0"/>
                  </a:moveTo>
                  <a:lnTo>
                    <a:pt x="770153" y="0"/>
                  </a:lnTo>
                  <a:cubicBezTo>
                    <a:pt x="781464" y="0"/>
                    <a:pt x="792311" y="4493"/>
                    <a:pt x="800309" y="12491"/>
                  </a:cubicBezTo>
                  <a:cubicBezTo>
                    <a:pt x="808307" y="20489"/>
                    <a:pt x="812800" y="31336"/>
                    <a:pt x="812800" y="42647"/>
                  </a:cubicBezTo>
                  <a:lnTo>
                    <a:pt x="812800" y="770153"/>
                  </a:lnTo>
                  <a:cubicBezTo>
                    <a:pt x="812800" y="781464"/>
                    <a:pt x="808307" y="792311"/>
                    <a:pt x="800309" y="800309"/>
                  </a:cubicBezTo>
                  <a:cubicBezTo>
                    <a:pt x="792311" y="808307"/>
                    <a:pt x="781464" y="812800"/>
                    <a:pt x="770153" y="812800"/>
                  </a:cubicBezTo>
                  <a:lnTo>
                    <a:pt x="42647" y="812800"/>
                  </a:lnTo>
                  <a:cubicBezTo>
                    <a:pt x="31336" y="812800"/>
                    <a:pt x="20489" y="808307"/>
                    <a:pt x="12491" y="800309"/>
                  </a:cubicBezTo>
                  <a:cubicBezTo>
                    <a:pt x="4493" y="792311"/>
                    <a:pt x="0" y="781464"/>
                    <a:pt x="0" y="770153"/>
                  </a:cubicBezTo>
                  <a:lnTo>
                    <a:pt x="0" y="42647"/>
                  </a:lnTo>
                  <a:cubicBezTo>
                    <a:pt x="0" y="31336"/>
                    <a:pt x="4493" y="20489"/>
                    <a:pt x="12491" y="12491"/>
                  </a:cubicBezTo>
                  <a:cubicBezTo>
                    <a:pt x="20489" y="4493"/>
                    <a:pt x="31336" y="0"/>
                    <a:pt x="42647" y="0"/>
                  </a:cubicBezTo>
                  <a:close/>
                </a:path>
              </a:pathLst>
            </a:custGeom>
            <a:solidFill>
              <a:srgbClr val="FFBE00"/>
            </a:solidFill>
          </p:spPr>
        </p:sp>
        <p:sp>
          <p:nvSpPr>
            <p:cNvPr name="TextBox 17" id="17"/>
            <p:cNvSpPr txBox="true"/>
            <p:nvPr/>
          </p:nvSpPr>
          <p:spPr>
            <a:xfrm>
              <a:off x="0" y="-57150"/>
              <a:ext cx="812800" cy="869950"/>
            </a:xfrm>
            <a:prstGeom prst="rect">
              <a:avLst/>
            </a:prstGeom>
          </p:spPr>
          <p:txBody>
            <a:bodyPr anchor="ctr" rtlCol="false" tIns="50800" lIns="50800" bIns="50800" rIns="50800"/>
            <a:lstStyle/>
            <a:p>
              <a:pPr algn="ctr">
                <a:lnSpc>
                  <a:spcPts val="2771"/>
                </a:lnSpc>
              </a:pPr>
            </a:p>
          </p:txBody>
        </p:sp>
      </p:grpSp>
    </p:spTree>
  </p:cSld>
  <p:clrMapOvr>
    <a:masterClrMapping/>
  </p:clrMapOvr>
  <p:transition spd="slow">
    <p:cover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DAG8CokKSs4</dc:identifier>
  <dcterms:modified xsi:type="dcterms:W3CDTF">2011-08-01T06:04:30Z</dcterms:modified>
  <cp:revision>1</cp:revision>
  <dc:title>Jonathan Indra C - Clarify TIX-ID VIP+ Benefits &amp; Relevancy to increase User Loyalty</dc:title>
</cp:coreProperties>
</file>